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handoutMasterIdLst>
    <p:handoutMasterId r:id="rId65"/>
  </p:handoutMasterIdLst>
  <p:sldIdLst>
    <p:sldId id="271" r:id="rId2"/>
    <p:sldId id="275" r:id="rId3"/>
    <p:sldId id="278" r:id="rId4"/>
    <p:sldId id="281" r:id="rId5"/>
    <p:sldId id="282" r:id="rId6"/>
    <p:sldId id="300" r:id="rId7"/>
    <p:sldId id="302" r:id="rId8"/>
    <p:sldId id="285" r:id="rId9"/>
    <p:sldId id="286" r:id="rId10"/>
    <p:sldId id="299" r:id="rId11"/>
    <p:sldId id="301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7" r:id="rId46"/>
    <p:sldId id="326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35" r:id="rId55"/>
    <p:sldId id="336" r:id="rId56"/>
    <p:sldId id="337" r:id="rId57"/>
    <p:sldId id="338" r:id="rId58"/>
    <p:sldId id="339" r:id="rId59"/>
    <p:sldId id="340" r:id="rId60"/>
    <p:sldId id="341" r:id="rId61"/>
    <p:sldId id="342" r:id="rId62"/>
    <p:sldId id="358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6" autoAdjust="0"/>
    <p:restoredTop sz="86201" autoAdjust="0"/>
  </p:normalViewPr>
  <p:slideViewPr>
    <p:cSldViewPr>
      <p:cViewPr varScale="1">
        <p:scale>
          <a:sx n="76" d="100"/>
          <a:sy n="76" d="100"/>
        </p:scale>
        <p:origin x="144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E3562-BF49-4115-B225-4BFB658173A6}" type="doc">
      <dgm:prSet loTypeId="urn:microsoft.com/office/officeart/2005/8/layout/list1" loCatId="list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4079387-404C-4BAC-9197-A519640EA143}">
      <dgm:prSet phldrT="[Текст]" custT="1"/>
      <dgm:spPr/>
      <dgm:t>
        <a:bodyPr/>
        <a:lstStyle/>
        <a:p>
          <a:r>
            <a:rPr lang="ru-RU" sz="2400" b="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Фонетика</a:t>
          </a:r>
          <a:endParaRPr lang="ru-RU" sz="2400" b="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FB1358D-5038-420C-976A-3C263A7FC387}" type="parTrans" cxnId="{12A51035-4D2D-463C-9B49-0890434545E3}">
      <dgm:prSet/>
      <dgm:spPr/>
      <dgm:t>
        <a:bodyPr/>
        <a:lstStyle/>
        <a:p>
          <a:endParaRPr lang="ru-RU"/>
        </a:p>
      </dgm:t>
    </dgm:pt>
    <dgm:pt modelId="{AE93F289-FBD7-418F-BBB8-C146F2AF3E68}" type="sibTrans" cxnId="{12A51035-4D2D-463C-9B49-0890434545E3}">
      <dgm:prSet/>
      <dgm:spPr/>
      <dgm:t>
        <a:bodyPr/>
        <a:lstStyle/>
        <a:p>
          <a:endParaRPr lang="ru-RU"/>
        </a:p>
      </dgm:t>
    </dgm:pt>
    <dgm:pt modelId="{EE16CE66-704E-4E10-9111-8E1750FC9047}">
      <dgm:prSet phldrT="[Текст]" custT="1"/>
      <dgm:spPr/>
      <dgm:t>
        <a:bodyPr/>
        <a:lstStyle/>
        <a:p>
          <a:r>
            <a:rPr lang="ru-RU" sz="2400" dirty="0" err="1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Морфемика</a:t>
          </a:r>
          <a:r>
            <a: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. Словообразование</a:t>
          </a:r>
          <a:endParaRPr lang="ru-RU" sz="24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81F482E-0ABC-42C1-82D6-9956E5417F2F}" type="parTrans" cxnId="{CE09AFF2-18BC-4AB9-876C-18A84293F165}">
      <dgm:prSet/>
      <dgm:spPr/>
      <dgm:t>
        <a:bodyPr/>
        <a:lstStyle/>
        <a:p>
          <a:endParaRPr lang="ru-RU"/>
        </a:p>
      </dgm:t>
    </dgm:pt>
    <dgm:pt modelId="{11F7326F-A112-42E6-B23F-9E93B05C6F64}" type="sibTrans" cxnId="{CE09AFF2-18BC-4AB9-876C-18A84293F165}">
      <dgm:prSet/>
      <dgm:spPr/>
      <dgm:t>
        <a:bodyPr/>
        <a:lstStyle/>
        <a:p>
          <a:endParaRPr lang="ru-RU"/>
        </a:p>
      </dgm:t>
    </dgm:pt>
    <dgm:pt modelId="{5C5845A6-6A02-4F20-8D6D-3C83C8B68E5E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Морфология</a:t>
          </a:r>
          <a:endParaRPr lang="ru-RU" sz="24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55560CC-1295-4B82-AC2A-FF29407AEBDD}" type="parTrans" cxnId="{A160034D-EA8B-4188-A476-0C77D2EE77E0}">
      <dgm:prSet/>
      <dgm:spPr/>
      <dgm:t>
        <a:bodyPr/>
        <a:lstStyle/>
        <a:p>
          <a:endParaRPr lang="ru-RU"/>
        </a:p>
      </dgm:t>
    </dgm:pt>
    <dgm:pt modelId="{DE3C1FF1-EDDB-42C9-94B4-967BA87DD252}" type="sibTrans" cxnId="{A160034D-EA8B-4188-A476-0C77D2EE77E0}">
      <dgm:prSet/>
      <dgm:spPr/>
      <dgm:t>
        <a:bodyPr/>
        <a:lstStyle/>
        <a:p>
          <a:endParaRPr lang="ru-RU"/>
        </a:p>
      </dgm:t>
    </dgm:pt>
    <dgm:pt modelId="{EF3561EA-9FDD-4573-84BA-31BDF58A8578}">
      <dgm:prSet custT="1"/>
      <dgm:spPr/>
      <dgm:t>
        <a:bodyPr/>
        <a:lstStyle/>
        <a:p>
          <a:r>
            <a: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Орфография</a:t>
          </a:r>
          <a:endParaRPr lang="ru-RU" sz="24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A262D2E-B381-4212-995B-BD0A5DBC09E1}" type="parTrans" cxnId="{36ABA4A6-BAA4-4C83-B0F9-FB90F2717AD8}">
      <dgm:prSet/>
      <dgm:spPr/>
      <dgm:t>
        <a:bodyPr/>
        <a:lstStyle/>
        <a:p>
          <a:endParaRPr lang="ru-RU"/>
        </a:p>
      </dgm:t>
    </dgm:pt>
    <dgm:pt modelId="{8C1F17CA-6CB6-4A1E-9E6A-72A7E37F1474}" type="sibTrans" cxnId="{36ABA4A6-BAA4-4C83-B0F9-FB90F2717AD8}">
      <dgm:prSet/>
      <dgm:spPr/>
      <dgm:t>
        <a:bodyPr/>
        <a:lstStyle/>
        <a:p>
          <a:endParaRPr lang="ru-RU"/>
        </a:p>
      </dgm:t>
    </dgm:pt>
    <dgm:pt modelId="{F660E53F-A628-4D4C-99DA-F9B4AD2118A7}">
      <dgm:prSet custT="1"/>
      <dgm:spPr/>
      <dgm:t>
        <a:bodyPr/>
        <a:lstStyle/>
        <a:p>
          <a:r>
            <a: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Синтаксис и пунктуация</a:t>
          </a:r>
          <a:endParaRPr lang="ru-RU" sz="24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4ADA73A-6C19-4EF4-AA03-4B629D13800E}" type="parTrans" cxnId="{04A9BD87-F035-4786-A9AD-74EAAA4F5884}">
      <dgm:prSet/>
      <dgm:spPr/>
      <dgm:t>
        <a:bodyPr/>
        <a:lstStyle/>
        <a:p>
          <a:endParaRPr lang="ru-RU"/>
        </a:p>
      </dgm:t>
    </dgm:pt>
    <dgm:pt modelId="{995F7D80-488D-4135-B4D2-DC1469028272}" type="sibTrans" cxnId="{04A9BD87-F035-4786-A9AD-74EAAA4F5884}">
      <dgm:prSet/>
      <dgm:spPr/>
      <dgm:t>
        <a:bodyPr/>
        <a:lstStyle/>
        <a:p>
          <a:endParaRPr lang="ru-RU"/>
        </a:p>
      </dgm:t>
    </dgm:pt>
    <dgm:pt modelId="{39BF42E9-2BC8-44F1-BFC4-504D67985112}" type="pres">
      <dgm:prSet presAssocID="{EA3E3562-BF49-4115-B225-4BFB658173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AEF463-7CBC-413A-A7D8-FEA754644168}" type="pres">
      <dgm:prSet presAssocID="{94079387-404C-4BAC-9197-A519640EA143}" presName="parentLin" presStyleCnt="0"/>
      <dgm:spPr/>
    </dgm:pt>
    <dgm:pt modelId="{DEB3057F-3E88-47EF-A905-2DDE89044C32}" type="pres">
      <dgm:prSet presAssocID="{94079387-404C-4BAC-9197-A519640EA14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9EDE2F5-3213-4DF2-AB29-2B508283A4A0}" type="pres">
      <dgm:prSet presAssocID="{94079387-404C-4BAC-9197-A519640EA143}" presName="parentText" presStyleLbl="node1" presStyleIdx="0" presStyleCnt="5" custFlipHor="1" custScaleX="90875" custScaleY="22746" custLinFactNeighborX="-82203" custLinFactNeighborY="-472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FBCE4-7D7E-433F-9A68-7B00C055B32C}" type="pres">
      <dgm:prSet presAssocID="{94079387-404C-4BAC-9197-A519640EA143}" presName="negativeSpace" presStyleCnt="0"/>
      <dgm:spPr/>
    </dgm:pt>
    <dgm:pt modelId="{78F79E91-17AF-45A6-87C8-79FD92CF6F2B}" type="pres">
      <dgm:prSet presAssocID="{94079387-404C-4BAC-9197-A519640EA143}" presName="childText" presStyleLbl="conFgAcc1" presStyleIdx="0" presStyleCnt="5" custScaleY="31961" custLinFactY="-638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24FB8-C427-40B6-BA39-528D23AE8D50}" type="pres">
      <dgm:prSet presAssocID="{AE93F289-FBD7-418F-BBB8-C146F2AF3E68}" presName="spaceBetweenRectangles" presStyleCnt="0"/>
      <dgm:spPr/>
    </dgm:pt>
    <dgm:pt modelId="{BE8CB56C-8BB2-453E-89BE-AEEA6D838F5A}" type="pres">
      <dgm:prSet presAssocID="{EE16CE66-704E-4E10-9111-8E1750FC9047}" presName="parentLin" presStyleCnt="0"/>
      <dgm:spPr/>
    </dgm:pt>
    <dgm:pt modelId="{ED7A3789-FA7E-4F32-B7D8-92591DF582F7}" type="pres">
      <dgm:prSet presAssocID="{EE16CE66-704E-4E10-9111-8E1750FC904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5471CA7-9694-4451-B5C0-FAD3BA91104A}" type="pres">
      <dgm:prSet presAssocID="{EE16CE66-704E-4E10-9111-8E1750FC9047}" presName="parentText" presStyleLbl="node1" presStyleIdx="1" presStyleCnt="5" custScaleX="91443" custScaleY="27082" custLinFactNeighborX="-81005" custLinFactNeighborY="-352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494B0-B664-4209-905F-1796FCA8FA6E}" type="pres">
      <dgm:prSet presAssocID="{EE16CE66-704E-4E10-9111-8E1750FC9047}" presName="negativeSpace" presStyleCnt="0"/>
      <dgm:spPr/>
    </dgm:pt>
    <dgm:pt modelId="{10281BD5-1C7D-4F9A-84EE-85C6C8661225}" type="pres">
      <dgm:prSet presAssocID="{EE16CE66-704E-4E10-9111-8E1750FC9047}" presName="childText" presStyleLbl="conFgAcc1" presStyleIdx="1" presStyleCnt="5" custScaleY="33865" custLinFactNeighborX="3559" custLinFactNeighborY="-67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5C84D-95C1-4A24-B113-5CCA61AA0C80}" type="pres">
      <dgm:prSet presAssocID="{11F7326F-A112-42E6-B23F-9E93B05C6F64}" presName="spaceBetweenRectangles" presStyleCnt="0"/>
      <dgm:spPr/>
    </dgm:pt>
    <dgm:pt modelId="{BBD64531-DFA0-48D9-BCB3-6F6ADCBA262D}" type="pres">
      <dgm:prSet presAssocID="{5C5845A6-6A02-4F20-8D6D-3C83C8B68E5E}" presName="parentLin" presStyleCnt="0"/>
      <dgm:spPr/>
    </dgm:pt>
    <dgm:pt modelId="{A8ADEBFD-5327-4860-8E7D-35E2C41005C8}" type="pres">
      <dgm:prSet presAssocID="{5C5845A6-6A02-4F20-8D6D-3C83C8B68E5E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991A8CA-03B5-4031-AD22-D3C80312BF6B}" type="pres">
      <dgm:prSet presAssocID="{5C5845A6-6A02-4F20-8D6D-3C83C8B68E5E}" presName="parentText" presStyleLbl="node1" presStyleIdx="2" presStyleCnt="5" custScaleX="90685" custScaleY="25549" custLinFactNeighborX="-82203" custLinFactNeighborY="-251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BD6A1-8D7F-4B78-B2CD-831854846D11}" type="pres">
      <dgm:prSet presAssocID="{5C5845A6-6A02-4F20-8D6D-3C83C8B68E5E}" presName="negativeSpace" presStyleCnt="0"/>
      <dgm:spPr/>
    </dgm:pt>
    <dgm:pt modelId="{E75BF0A1-17FB-4E6D-AD0C-CBF2801824EE}" type="pres">
      <dgm:prSet presAssocID="{5C5845A6-6A02-4F20-8D6D-3C83C8B68E5E}" presName="childText" presStyleLbl="conFgAcc1" presStyleIdx="2" presStyleCnt="5" custScaleY="30865" custLinFactNeighborY="741">
        <dgm:presLayoutVars>
          <dgm:bulletEnabled val="1"/>
        </dgm:presLayoutVars>
      </dgm:prSet>
      <dgm:spPr/>
    </dgm:pt>
    <dgm:pt modelId="{DD362C2B-5E02-44FC-8B1C-D52E8EC31EF6}" type="pres">
      <dgm:prSet presAssocID="{DE3C1FF1-EDDB-42C9-94B4-967BA87DD252}" presName="spaceBetweenRectangles" presStyleCnt="0"/>
      <dgm:spPr/>
    </dgm:pt>
    <dgm:pt modelId="{9F4CD42E-918F-4396-AAA6-E0B09A416E23}" type="pres">
      <dgm:prSet presAssocID="{EF3561EA-9FDD-4573-84BA-31BDF58A8578}" presName="parentLin" presStyleCnt="0"/>
      <dgm:spPr/>
    </dgm:pt>
    <dgm:pt modelId="{774A5FDD-35B1-43E8-808F-85431C481855}" type="pres">
      <dgm:prSet presAssocID="{EF3561EA-9FDD-4573-84BA-31BDF58A8578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C25DF8E-596D-4981-9D0E-3A8CB7AFC457}" type="pres">
      <dgm:prSet presAssocID="{EF3561EA-9FDD-4573-84BA-31BDF58A8578}" presName="parentText" presStyleLbl="node1" presStyleIdx="3" presStyleCnt="5" custScaleX="90579" custScaleY="24103" custLinFactNeighborX="-82203" custLinFactNeighborY="-110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4D723-74A7-4229-B9C5-0A6789BC5AE3}" type="pres">
      <dgm:prSet presAssocID="{EF3561EA-9FDD-4573-84BA-31BDF58A8578}" presName="negativeSpace" presStyleCnt="0"/>
      <dgm:spPr/>
    </dgm:pt>
    <dgm:pt modelId="{12C02AF5-6A9E-49D9-B6DA-20C135FC6CAB}" type="pres">
      <dgm:prSet presAssocID="{EF3561EA-9FDD-4573-84BA-31BDF58A8578}" presName="childText" presStyleLbl="conFgAcc1" presStyleIdx="3" presStyleCnt="5" custScaleY="34150" custLinFactNeighborY="77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80E7E-49C3-48F3-BFF2-3B63A9AAFB0E}" type="pres">
      <dgm:prSet presAssocID="{8C1F17CA-6CB6-4A1E-9E6A-72A7E37F1474}" presName="spaceBetweenRectangles" presStyleCnt="0"/>
      <dgm:spPr/>
    </dgm:pt>
    <dgm:pt modelId="{788D528A-6715-41CA-924F-669D8931B379}" type="pres">
      <dgm:prSet presAssocID="{F660E53F-A628-4D4C-99DA-F9B4AD2118A7}" presName="parentLin" presStyleCnt="0"/>
      <dgm:spPr/>
    </dgm:pt>
    <dgm:pt modelId="{1612D037-9DDA-4EB0-9972-C30552DC3143}" type="pres">
      <dgm:prSet presAssocID="{F660E53F-A628-4D4C-99DA-F9B4AD2118A7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765DF5E4-75D7-414F-9028-B7C7B4BDA81B}" type="pres">
      <dgm:prSet presAssocID="{F660E53F-A628-4D4C-99DA-F9B4AD2118A7}" presName="parentText" presStyleLbl="node1" presStyleIdx="4" presStyleCnt="5" custScaleX="90238" custScaleY="26197" custLinFactNeighborX="-82203" custLinFactNeighborY="33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1F3F6-FBA2-4729-9D02-A86CACE5463E}" type="pres">
      <dgm:prSet presAssocID="{F660E53F-A628-4D4C-99DA-F9B4AD2118A7}" presName="negativeSpace" presStyleCnt="0"/>
      <dgm:spPr/>
    </dgm:pt>
    <dgm:pt modelId="{C2193642-B7BF-440E-98A6-9327EF0A5880}" type="pres">
      <dgm:prSet presAssocID="{F660E53F-A628-4D4C-99DA-F9B4AD2118A7}" presName="childText" presStyleLbl="conFgAcc1" presStyleIdx="4" presStyleCnt="5" custScaleY="31270" custLinFactNeighborY="51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D985DA-1B87-40B7-87A9-FB1849CD830A}" type="presOf" srcId="{F660E53F-A628-4D4C-99DA-F9B4AD2118A7}" destId="{1612D037-9DDA-4EB0-9972-C30552DC3143}" srcOrd="0" destOrd="0" presId="urn:microsoft.com/office/officeart/2005/8/layout/list1"/>
    <dgm:cxn modelId="{B8005EF2-150B-43BD-8406-2FAE914AC09C}" type="presOf" srcId="{EE16CE66-704E-4E10-9111-8E1750FC9047}" destId="{25471CA7-9694-4451-B5C0-FAD3BA91104A}" srcOrd="1" destOrd="0" presId="urn:microsoft.com/office/officeart/2005/8/layout/list1"/>
    <dgm:cxn modelId="{7EE8F9BE-E7D6-44FD-8612-550C0B68634F}" type="presOf" srcId="{EF3561EA-9FDD-4573-84BA-31BDF58A8578}" destId="{6C25DF8E-596D-4981-9D0E-3A8CB7AFC457}" srcOrd="1" destOrd="0" presId="urn:microsoft.com/office/officeart/2005/8/layout/list1"/>
    <dgm:cxn modelId="{78CBC74C-4CA5-49D3-B3AB-365C8D88C500}" type="presOf" srcId="{5C5845A6-6A02-4F20-8D6D-3C83C8B68E5E}" destId="{B991A8CA-03B5-4031-AD22-D3C80312BF6B}" srcOrd="1" destOrd="0" presId="urn:microsoft.com/office/officeart/2005/8/layout/list1"/>
    <dgm:cxn modelId="{6EF2118A-AB8B-45AE-8FC8-0476C5F094E1}" type="presOf" srcId="{94079387-404C-4BAC-9197-A519640EA143}" destId="{DEB3057F-3E88-47EF-A905-2DDE89044C32}" srcOrd="0" destOrd="0" presId="urn:microsoft.com/office/officeart/2005/8/layout/list1"/>
    <dgm:cxn modelId="{12A51035-4D2D-463C-9B49-0890434545E3}" srcId="{EA3E3562-BF49-4115-B225-4BFB658173A6}" destId="{94079387-404C-4BAC-9197-A519640EA143}" srcOrd="0" destOrd="0" parTransId="{0FB1358D-5038-420C-976A-3C263A7FC387}" sibTransId="{AE93F289-FBD7-418F-BBB8-C146F2AF3E68}"/>
    <dgm:cxn modelId="{36ABA4A6-BAA4-4C83-B0F9-FB90F2717AD8}" srcId="{EA3E3562-BF49-4115-B225-4BFB658173A6}" destId="{EF3561EA-9FDD-4573-84BA-31BDF58A8578}" srcOrd="3" destOrd="0" parTransId="{DA262D2E-B381-4212-995B-BD0A5DBC09E1}" sibTransId="{8C1F17CA-6CB6-4A1E-9E6A-72A7E37F1474}"/>
    <dgm:cxn modelId="{39CF2945-FF0C-4368-BD6A-B1D349772CBA}" type="presOf" srcId="{94079387-404C-4BAC-9197-A519640EA143}" destId="{29EDE2F5-3213-4DF2-AB29-2B508283A4A0}" srcOrd="1" destOrd="0" presId="urn:microsoft.com/office/officeart/2005/8/layout/list1"/>
    <dgm:cxn modelId="{65D35286-A4F6-4810-9426-EF4C6DA3FF3B}" type="presOf" srcId="{EE16CE66-704E-4E10-9111-8E1750FC9047}" destId="{ED7A3789-FA7E-4F32-B7D8-92591DF582F7}" srcOrd="0" destOrd="0" presId="urn:microsoft.com/office/officeart/2005/8/layout/list1"/>
    <dgm:cxn modelId="{04A9BD87-F035-4786-A9AD-74EAAA4F5884}" srcId="{EA3E3562-BF49-4115-B225-4BFB658173A6}" destId="{F660E53F-A628-4D4C-99DA-F9B4AD2118A7}" srcOrd="4" destOrd="0" parTransId="{C4ADA73A-6C19-4EF4-AA03-4B629D13800E}" sibTransId="{995F7D80-488D-4135-B4D2-DC1469028272}"/>
    <dgm:cxn modelId="{CE09AFF2-18BC-4AB9-876C-18A84293F165}" srcId="{EA3E3562-BF49-4115-B225-4BFB658173A6}" destId="{EE16CE66-704E-4E10-9111-8E1750FC9047}" srcOrd="1" destOrd="0" parTransId="{681F482E-0ABC-42C1-82D6-9956E5417F2F}" sibTransId="{11F7326F-A112-42E6-B23F-9E93B05C6F64}"/>
    <dgm:cxn modelId="{454CFACE-0837-4EC1-88BC-E5DE768497D3}" type="presOf" srcId="{5C5845A6-6A02-4F20-8D6D-3C83C8B68E5E}" destId="{A8ADEBFD-5327-4860-8E7D-35E2C41005C8}" srcOrd="0" destOrd="0" presId="urn:microsoft.com/office/officeart/2005/8/layout/list1"/>
    <dgm:cxn modelId="{A160034D-EA8B-4188-A476-0C77D2EE77E0}" srcId="{EA3E3562-BF49-4115-B225-4BFB658173A6}" destId="{5C5845A6-6A02-4F20-8D6D-3C83C8B68E5E}" srcOrd="2" destOrd="0" parTransId="{D55560CC-1295-4B82-AC2A-FF29407AEBDD}" sibTransId="{DE3C1FF1-EDDB-42C9-94B4-967BA87DD252}"/>
    <dgm:cxn modelId="{17AED305-C1B6-4B7C-A58B-872FF2BED886}" type="presOf" srcId="{EA3E3562-BF49-4115-B225-4BFB658173A6}" destId="{39BF42E9-2BC8-44F1-BFC4-504D67985112}" srcOrd="0" destOrd="0" presId="urn:microsoft.com/office/officeart/2005/8/layout/list1"/>
    <dgm:cxn modelId="{5803DC45-08E2-43A2-A86E-B2FFD683FCDA}" type="presOf" srcId="{EF3561EA-9FDD-4573-84BA-31BDF58A8578}" destId="{774A5FDD-35B1-43E8-808F-85431C481855}" srcOrd="0" destOrd="0" presId="urn:microsoft.com/office/officeart/2005/8/layout/list1"/>
    <dgm:cxn modelId="{3EF499F9-CBA3-445E-B3ED-6D3D9D8C2CE5}" type="presOf" srcId="{F660E53F-A628-4D4C-99DA-F9B4AD2118A7}" destId="{765DF5E4-75D7-414F-9028-B7C7B4BDA81B}" srcOrd="1" destOrd="0" presId="urn:microsoft.com/office/officeart/2005/8/layout/list1"/>
    <dgm:cxn modelId="{1CB33BE7-8FE1-4F84-AF59-C50E7DFFA2A8}" type="presParOf" srcId="{39BF42E9-2BC8-44F1-BFC4-504D67985112}" destId="{2DAEF463-7CBC-413A-A7D8-FEA754644168}" srcOrd="0" destOrd="0" presId="urn:microsoft.com/office/officeart/2005/8/layout/list1"/>
    <dgm:cxn modelId="{DA4ED8F5-CBAE-48DE-A19C-FDE4F8463243}" type="presParOf" srcId="{2DAEF463-7CBC-413A-A7D8-FEA754644168}" destId="{DEB3057F-3E88-47EF-A905-2DDE89044C32}" srcOrd="0" destOrd="0" presId="urn:microsoft.com/office/officeart/2005/8/layout/list1"/>
    <dgm:cxn modelId="{C4094CEA-DEEB-4940-AF55-9A8B27C7BB2C}" type="presParOf" srcId="{2DAEF463-7CBC-413A-A7D8-FEA754644168}" destId="{29EDE2F5-3213-4DF2-AB29-2B508283A4A0}" srcOrd="1" destOrd="0" presId="urn:microsoft.com/office/officeart/2005/8/layout/list1"/>
    <dgm:cxn modelId="{4815851F-D204-4E91-8E31-C7BD2AA9BAF5}" type="presParOf" srcId="{39BF42E9-2BC8-44F1-BFC4-504D67985112}" destId="{ACCFBCE4-7D7E-433F-9A68-7B00C055B32C}" srcOrd="1" destOrd="0" presId="urn:microsoft.com/office/officeart/2005/8/layout/list1"/>
    <dgm:cxn modelId="{8333F823-EF08-4010-B6DB-4A1063E33EED}" type="presParOf" srcId="{39BF42E9-2BC8-44F1-BFC4-504D67985112}" destId="{78F79E91-17AF-45A6-87C8-79FD92CF6F2B}" srcOrd="2" destOrd="0" presId="urn:microsoft.com/office/officeart/2005/8/layout/list1"/>
    <dgm:cxn modelId="{2DEBA673-3284-4C54-857B-D0DB0F4FAB15}" type="presParOf" srcId="{39BF42E9-2BC8-44F1-BFC4-504D67985112}" destId="{AFB24FB8-C427-40B6-BA39-528D23AE8D50}" srcOrd="3" destOrd="0" presId="urn:microsoft.com/office/officeart/2005/8/layout/list1"/>
    <dgm:cxn modelId="{00A053CD-7283-4D92-BFD2-FF5EC093976A}" type="presParOf" srcId="{39BF42E9-2BC8-44F1-BFC4-504D67985112}" destId="{BE8CB56C-8BB2-453E-89BE-AEEA6D838F5A}" srcOrd="4" destOrd="0" presId="urn:microsoft.com/office/officeart/2005/8/layout/list1"/>
    <dgm:cxn modelId="{B1E6FEDF-B5F1-47BB-8E39-6DBC8101719F}" type="presParOf" srcId="{BE8CB56C-8BB2-453E-89BE-AEEA6D838F5A}" destId="{ED7A3789-FA7E-4F32-B7D8-92591DF582F7}" srcOrd="0" destOrd="0" presId="urn:microsoft.com/office/officeart/2005/8/layout/list1"/>
    <dgm:cxn modelId="{C57BDB70-C07F-4D0A-89BD-70D8F7503DB1}" type="presParOf" srcId="{BE8CB56C-8BB2-453E-89BE-AEEA6D838F5A}" destId="{25471CA7-9694-4451-B5C0-FAD3BA91104A}" srcOrd="1" destOrd="0" presId="urn:microsoft.com/office/officeart/2005/8/layout/list1"/>
    <dgm:cxn modelId="{08553378-DB94-40D3-A8D7-E5BAE95F66A9}" type="presParOf" srcId="{39BF42E9-2BC8-44F1-BFC4-504D67985112}" destId="{055494B0-B664-4209-905F-1796FCA8FA6E}" srcOrd="5" destOrd="0" presId="urn:microsoft.com/office/officeart/2005/8/layout/list1"/>
    <dgm:cxn modelId="{8CCC71A5-A978-4CFB-91F8-E21350A447F5}" type="presParOf" srcId="{39BF42E9-2BC8-44F1-BFC4-504D67985112}" destId="{10281BD5-1C7D-4F9A-84EE-85C6C8661225}" srcOrd="6" destOrd="0" presId="urn:microsoft.com/office/officeart/2005/8/layout/list1"/>
    <dgm:cxn modelId="{4C69FCD1-4085-46E2-84E7-5C08A2533B3F}" type="presParOf" srcId="{39BF42E9-2BC8-44F1-BFC4-504D67985112}" destId="{E6B5C84D-95C1-4A24-B113-5CCA61AA0C80}" srcOrd="7" destOrd="0" presId="urn:microsoft.com/office/officeart/2005/8/layout/list1"/>
    <dgm:cxn modelId="{BC4BB07D-41AA-4A92-8EF9-C956E407903D}" type="presParOf" srcId="{39BF42E9-2BC8-44F1-BFC4-504D67985112}" destId="{BBD64531-DFA0-48D9-BCB3-6F6ADCBA262D}" srcOrd="8" destOrd="0" presId="urn:microsoft.com/office/officeart/2005/8/layout/list1"/>
    <dgm:cxn modelId="{4A1F52F7-4B03-45AE-9F08-039E7C01A97F}" type="presParOf" srcId="{BBD64531-DFA0-48D9-BCB3-6F6ADCBA262D}" destId="{A8ADEBFD-5327-4860-8E7D-35E2C41005C8}" srcOrd="0" destOrd="0" presId="urn:microsoft.com/office/officeart/2005/8/layout/list1"/>
    <dgm:cxn modelId="{87BF379B-2024-466D-921B-EE6381CF77B8}" type="presParOf" srcId="{BBD64531-DFA0-48D9-BCB3-6F6ADCBA262D}" destId="{B991A8CA-03B5-4031-AD22-D3C80312BF6B}" srcOrd="1" destOrd="0" presId="urn:microsoft.com/office/officeart/2005/8/layout/list1"/>
    <dgm:cxn modelId="{FCDFDA27-821E-4397-B768-B02022E3AA33}" type="presParOf" srcId="{39BF42E9-2BC8-44F1-BFC4-504D67985112}" destId="{105BD6A1-8D7F-4B78-B2CD-831854846D11}" srcOrd="9" destOrd="0" presId="urn:microsoft.com/office/officeart/2005/8/layout/list1"/>
    <dgm:cxn modelId="{1E244073-A80B-4578-945A-DC1F5BA499D3}" type="presParOf" srcId="{39BF42E9-2BC8-44F1-BFC4-504D67985112}" destId="{E75BF0A1-17FB-4E6D-AD0C-CBF2801824EE}" srcOrd="10" destOrd="0" presId="urn:microsoft.com/office/officeart/2005/8/layout/list1"/>
    <dgm:cxn modelId="{19297790-E063-4CDE-AD3F-89FB48435B36}" type="presParOf" srcId="{39BF42E9-2BC8-44F1-BFC4-504D67985112}" destId="{DD362C2B-5E02-44FC-8B1C-D52E8EC31EF6}" srcOrd="11" destOrd="0" presId="urn:microsoft.com/office/officeart/2005/8/layout/list1"/>
    <dgm:cxn modelId="{8AC49CA5-F3A0-4339-9B61-D2ED7931B270}" type="presParOf" srcId="{39BF42E9-2BC8-44F1-BFC4-504D67985112}" destId="{9F4CD42E-918F-4396-AAA6-E0B09A416E23}" srcOrd="12" destOrd="0" presId="urn:microsoft.com/office/officeart/2005/8/layout/list1"/>
    <dgm:cxn modelId="{7DA16402-97CD-4AF1-8DCA-F363DAA12662}" type="presParOf" srcId="{9F4CD42E-918F-4396-AAA6-E0B09A416E23}" destId="{774A5FDD-35B1-43E8-808F-85431C481855}" srcOrd="0" destOrd="0" presId="urn:microsoft.com/office/officeart/2005/8/layout/list1"/>
    <dgm:cxn modelId="{8B33F8FA-13F2-4385-A30B-1007B40C890F}" type="presParOf" srcId="{9F4CD42E-918F-4396-AAA6-E0B09A416E23}" destId="{6C25DF8E-596D-4981-9D0E-3A8CB7AFC457}" srcOrd="1" destOrd="0" presId="urn:microsoft.com/office/officeart/2005/8/layout/list1"/>
    <dgm:cxn modelId="{AD0814A5-F20F-4EF5-92B1-D7A02C33ABCB}" type="presParOf" srcId="{39BF42E9-2BC8-44F1-BFC4-504D67985112}" destId="{5E14D723-74A7-4229-B9C5-0A6789BC5AE3}" srcOrd="13" destOrd="0" presId="urn:microsoft.com/office/officeart/2005/8/layout/list1"/>
    <dgm:cxn modelId="{A2B568D8-1644-4973-A84B-C3F5CEB259EA}" type="presParOf" srcId="{39BF42E9-2BC8-44F1-BFC4-504D67985112}" destId="{12C02AF5-6A9E-49D9-B6DA-20C135FC6CAB}" srcOrd="14" destOrd="0" presId="urn:microsoft.com/office/officeart/2005/8/layout/list1"/>
    <dgm:cxn modelId="{5F51E585-6716-412E-8890-9B0ED6C7701E}" type="presParOf" srcId="{39BF42E9-2BC8-44F1-BFC4-504D67985112}" destId="{6C680E7E-49C3-48F3-BFF2-3B63A9AAFB0E}" srcOrd="15" destOrd="0" presId="urn:microsoft.com/office/officeart/2005/8/layout/list1"/>
    <dgm:cxn modelId="{EE572D52-381B-4112-8BB6-AAD95F95F82E}" type="presParOf" srcId="{39BF42E9-2BC8-44F1-BFC4-504D67985112}" destId="{788D528A-6715-41CA-924F-669D8931B379}" srcOrd="16" destOrd="0" presId="urn:microsoft.com/office/officeart/2005/8/layout/list1"/>
    <dgm:cxn modelId="{8A6DC1A5-2BB9-4C70-8A91-D71F87977663}" type="presParOf" srcId="{788D528A-6715-41CA-924F-669D8931B379}" destId="{1612D037-9DDA-4EB0-9972-C30552DC3143}" srcOrd="0" destOrd="0" presId="urn:microsoft.com/office/officeart/2005/8/layout/list1"/>
    <dgm:cxn modelId="{7795CCCB-A74C-43F4-9F6E-C1C955080A98}" type="presParOf" srcId="{788D528A-6715-41CA-924F-669D8931B379}" destId="{765DF5E4-75D7-414F-9028-B7C7B4BDA81B}" srcOrd="1" destOrd="0" presId="urn:microsoft.com/office/officeart/2005/8/layout/list1"/>
    <dgm:cxn modelId="{C5BDF15F-0EF7-4613-AC97-16CD45404175}" type="presParOf" srcId="{39BF42E9-2BC8-44F1-BFC4-504D67985112}" destId="{4E91F3F6-FBA2-4729-9D02-A86CACE5463E}" srcOrd="17" destOrd="0" presId="urn:microsoft.com/office/officeart/2005/8/layout/list1"/>
    <dgm:cxn modelId="{9215BC6A-C793-425D-8F3F-B7A8A8E20D95}" type="presParOf" srcId="{39BF42E9-2BC8-44F1-BFC4-504D67985112}" destId="{C2193642-B7BF-440E-98A6-9327EF0A5880}" srcOrd="18" destOrd="0" presId="urn:microsoft.com/office/officeart/2005/8/layout/list1"/>
  </dgm:cxnLst>
  <dgm:bg/>
  <dgm:whole>
    <a:ln>
      <a:solidFill>
        <a:schemeClr val="tx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79E91-17AF-45A6-87C8-79FD92CF6F2B}">
      <dsp:nvSpPr>
        <dsp:cNvPr id="0" name=""/>
        <dsp:cNvSpPr/>
      </dsp:nvSpPr>
      <dsp:spPr>
        <a:xfrm>
          <a:off x="0" y="972785"/>
          <a:ext cx="8028000" cy="52352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EDE2F5-3213-4DF2-AB29-2B508283A4A0}">
      <dsp:nvSpPr>
        <dsp:cNvPr id="0" name=""/>
        <dsp:cNvSpPr/>
      </dsp:nvSpPr>
      <dsp:spPr>
        <a:xfrm flipH="1">
          <a:off x="71437" y="1045343"/>
          <a:ext cx="5106811" cy="43645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408" tIns="0" rIns="21240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Фонетика</a:t>
          </a:r>
          <a:endParaRPr lang="ru-RU" sz="2400" b="0" kern="12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92743" y="1066649"/>
        <a:ext cx="5064199" cy="393838"/>
      </dsp:txXfrm>
    </dsp:sp>
    <dsp:sp modelId="{10281BD5-1C7D-4F9A-84EE-85C6C8661225}">
      <dsp:nvSpPr>
        <dsp:cNvPr id="0" name=""/>
        <dsp:cNvSpPr/>
      </dsp:nvSpPr>
      <dsp:spPr>
        <a:xfrm>
          <a:off x="0" y="1625772"/>
          <a:ext cx="8028000" cy="55470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471CA7-9694-4451-B5C0-FAD3BA91104A}">
      <dsp:nvSpPr>
        <dsp:cNvPr id="0" name=""/>
        <dsp:cNvSpPr/>
      </dsp:nvSpPr>
      <dsp:spPr>
        <a:xfrm>
          <a:off x="76245" y="1625770"/>
          <a:ext cx="5138730" cy="51964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408" tIns="0" rIns="21240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Морфемика</a:t>
          </a:r>
          <a:r>
            <a:rPr lang="ru-RU" sz="2400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. Словообразование</a:t>
          </a:r>
          <a:endParaRPr lang="ru-RU" sz="2400" kern="12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01612" y="1651137"/>
        <a:ext cx="5087996" cy="468915"/>
      </dsp:txXfrm>
    </dsp:sp>
    <dsp:sp modelId="{E75BF0A1-17FB-4E6D-AD0C-CBF2801824EE}">
      <dsp:nvSpPr>
        <dsp:cNvPr id="0" name=""/>
        <dsp:cNvSpPr/>
      </dsp:nvSpPr>
      <dsp:spPr>
        <a:xfrm>
          <a:off x="0" y="2302269"/>
          <a:ext cx="8028000" cy="50556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91A8CA-03B5-4031-AD22-D3C80312BF6B}">
      <dsp:nvSpPr>
        <dsp:cNvPr id="0" name=""/>
        <dsp:cNvSpPr/>
      </dsp:nvSpPr>
      <dsp:spPr>
        <a:xfrm>
          <a:off x="71437" y="2286026"/>
          <a:ext cx="5096134" cy="49023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408" tIns="0" rIns="21240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Морфология</a:t>
          </a:r>
          <a:endParaRPr lang="ru-RU" sz="2400" kern="12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95368" y="2309957"/>
        <a:ext cx="5048272" cy="442372"/>
      </dsp:txXfrm>
    </dsp:sp>
    <dsp:sp modelId="{12C02AF5-6A9E-49D9-B6DA-20C135FC6CAB}">
      <dsp:nvSpPr>
        <dsp:cNvPr id="0" name=""/>
        <dsp:cNvSpPr/>
      </dsp:nvSpPr>
      <dsp:spPr>
        <a:xfrm>
          <a:off x="0" y="2931750"/>
          <a:ext cx="8028000" cy="55937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25DF8E-596D-4981-9D0E-3A8CB7AFC457}">
      <dsp:nvSpPr>
        <dsp:cNvPr id="0" name=""/>
        <dsp:cNvSpPr/>
      </dsp:nvSpPr>
      <dsp:spPr>
        <a:xfrm>
          <a:off x="71437" y="2943327"/>
          <a:ext cx="5090177" cy="46248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408" tIns="0" rIns="21240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Орфография</a:t>
          </a:r>
          <a:endParaRPr lang="ru-RU" sz="2400" kern="12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94014" y="2965904"/>
        <a:ext cx="5045023" cy="417334"/>
      </dsp:txXfrm>
    </dsp:sp>
    <dsp:sp modelId="{C2193642-B7BF-440E-98A6-9327EF0A5880}">
      <dsp:nvSpPr>
        <dsp:cNvPr id="0" name=""/>
        <dsp:cNvSpPr/>
      </dsp:nvSpPr>
      <dsp:spPr>
        <a:xfrm>
          <a:off x="0" y="3610285"/>
          <a:ext cx="8028000" cy="51220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5DF5E4-75D7-414F-9028-B7C7B4BDA81B}">
      <dsp:nvSpPr>
        <dsp:cNvPr id="0" name=""/>
        <dsp:cNvSpPr/>
      </dsp:nvSpPr>
      <dsp:spPr>
        <a:xfrm>
          <a:off x="71437" y="3633771"/>
          <a:ext cx="5071014" cy="50266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408" tIns="0" rIns="21240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Синтаксис и пунктуация</a:t>
          </a:r>
          <a:endParaRPr lang="ru-RU" sz="2400" kern="12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95975" y="3658309"/>
        <a:ext cx="5021938" cy="453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F297D-7543-45FA-B31D-6250FDF77CD4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201BF-E593-4EE1-9A8B-86F713A09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721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4FF19-1966-4644-A7DB-96D2D2E16164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F83E7-4A22-453F-98C1-D7DE31CABC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92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F83E7-4A22-453F-98C1-D7DE31CABC4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18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F83E7-4A22-453F-98C1-D7DE31CABC4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567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F83E7-4A22-453F-98C1-D7DE31CABC49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828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F83E7-4A22-453F-98C1-D7DE31CABC49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950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F83E7-4A22-453F-98C1-D7DE31CABC49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61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F83E7-4A22-453F-98C1-D7DE31CABC49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022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87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3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068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728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525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377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458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796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33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57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93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16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22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6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73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08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08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14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0.xml"/><Relationship Id="rId18" Type="http://schemas.openxmlformats.org/officeDocument/2006/relationships/slide" Target="slide52.xml"/><Relationship Id="rId26" Type="http://schemas.openxmlformats.org/officeDocument/2006/relationships/slide" Target="slide38.xml"/><Relationship Id="rId3" Type="http://schemas.openxmlformats.org/officeDocument/2006/relationships/diagramData" Target="../diagrams/data1.xml"/><Relationship Id="rId21" Type="http://schemas.openxmlformats.org/officeDocument/2006/relationships/slide" Target="slide56.xml"/><Relationship Id="rId34" Type="http://schemas.openxmlformats.org/officeDocument/2006/relationships/slide" Target="slide28.xml"/><Relationship Id="rId7" Type="http://schemas.microsoft.com/office/2007/relationships/diagramDrawing" Target="../diagrams/drawing1.xml"/><Relationship Id="rId12" Type="http://schemas.openxmlformats.org/officeDocument/2006/relationships/slide" Target="slide18.xml"/><Relationship Id="rId17" Type="http://schemas.openxmlformats.org/officeDocument/2006/relationships/slide" Target="slide50.xml"/><Relationship Id="rId25" Type="http://schemas.openxmlformats.org/officeDocument/2006/relationships/slide" Target="slide36.xml"/><Relationship Id="rId33" Type="http://schemas.openxmlformats.org/officeDocument/2006/relationships/slide" Target="slide26.xml"/><Relationship Id="rId2" Type="http://schemas.openxmlformats.org/officeDocument/2006/relationships/notesSlide" Target="../notesSlides/notesSlide1.xml"/><Relationship Id="rId16" Type="http://schemas.openxmlformats.org/officeDocument/2006/relationships/slide" Target="slide48.xml"/><Relationship Id="rId20" Type="http://schemas.openxmlformats.org/officeDocument/2006/relationships/slide" Target="slide54.xml"/><Relationship Id="rId29" Type="http://schemas.openxmlformats.org/officeDocument/2006/relationships/slide" Target="slide4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slide" Target="slide16.xml"/><Relationship Id="rId24" Type="http://schemas.openxmlformats.org/officeDocument/2006/relationships/slide" Target="slide34.xml"/><Relationship Id="rId32" Type="http://schemas.openxmlformats.org/officeDocument/2006/relationships/slide" Target="slide24.xml"/><Relationship Id="rId37" Type="http://schemas.openxmlformats.org/officeDocument/2006/relationships/slide" Target="slide10.xml"/><Relationship Id="rId5" Type="http://schemas.openxmlformats.org/officeDocument/2006/relationships/diagramQuickStyle" Target="../diagrams/quickStyle1.xml"/><Relationship Id="rId15" Type="http://schemas.openxmlformats.org/officeDocument/2006/relationships/slide" Target="slide46.xml"/><Relationship Id="rId23" Type="http://schemas.openxmlformats.org/officeDocument/2006/relationships/slide" Target="slide60.xml"/><Relationship Id="rId28" Type="http://schemas.openxmlformats.org/officeDocument/2006/relationships/slide" Target="slide42.xml"/><Relationship Id="rId36" Type="http://schemas.openxmlformats.org/officeDocument/2006/relationships/slide" Target="slide2.xml"/><Relationship Id="rId10" Type="http://schemas.openxmlformats.org/officeDocument/2006/relationships/slide" Target="slide14.xml"/><Relationship Id="rId19" Type="http://schemas.openxmlformats.org/officeDocument/2006/relationships/slide" Target="slide4.xml"/><Relationship Id="rId31" Type="http://schemas.openxmlformats.org/officeDocument/2006/relationships/slide" Target="slide22.xml"/><Relationship Id="rId4" Type="http://schemas.openxmlformats.org/officeDocument/2006/relationships/diagramLayout" Target="../diagrams/layout1.xml"/><Relationship Id="rId9" Type="http://schemas.openxmlformats.org/officeDocument/2006/relationships/slide" Target="slide12.xml"/><Relationship Id="rId14" Type="http://schemas.openxmlformats.org/officeDocument/2006/relationships/slide" Target="slide32.xml"/><Relationship Id="rId22" Type="http://schemas.openxmlformats.org/officeDocument/2006/relationships/slide" Target="slide58.xml"/><Relationship Id="rId27" Type="http://schemas.openxmlformats.org/officeDocument/2006/relationships/slide" Target="slide40.xml"/><Relationship Id="rId30" Type="http://schemas.openxmlformats.org/officeDocument/2006/relationships/slide" Target="slide8.xml"/><Relationship Id="rId35" Type="http://schemas.openxmlformats.org/officeDocument/2006/relationships/slide" Target="slide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42910" y="1000108"/>
          <a:ext cx="802800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42910" y="5251663"/>
            <a:ext cx="7990876" cy="540000"/>
          </a:xfrm>
          <a:prstGeom prst="re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Группа 4"/>
          <p:cNvGrpSpPr/>
          <p:nvPr/>
        </p:nvGrpSpPr>
        <p:grpSpPr>
          <a:xfrm>
            <a:off x="714349" y="5307550"/>
            <a:ext cx="5286411" cy="421772"/>
            <a:chOff x="-504137" y="6297420"/>
            <a:chExt cx="5662672" cy="421777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-504137" y="6297420"/>
              <a:ext cx="5433105" cy="421777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-415857" y="6347705"/>
              <a:ext cx="5574392" cy="2856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7645" tIns="0" rIns="207645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Лексика. Фразеология</a:t>
              </a:r>
              <a:endParaRPr lang="ru-RU" sz="2400" kern="1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928662" y="1000108"/>
            <a:ext cx="7500990" cy="785818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Группа 10"/>
          <p:cNvGrpSpPr/>
          <p:nvPr/>
        </p:nvGrpSpPr>
        <p:grpSpPr>
          <a:xfrm>
            <a:off x="3024081" y="1160358"/>
            <a:ext cx="3095837" cy="482692"/>
            <a:chOff x="285752" y="2701027"/>
            <a:chExt cx="3095837" cy="482692"/>
          </a:xfrm>
          <a:scene3d>
            <a:camera prst="orthographicFront"/>
            <a:lightRig rig="flat" dir="t"/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85752" y="2701027"/>
              <a:ext cx="3095837" cy="482692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09315" y="2724590"/>
              <a:ext cx="3048711" cy="4355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2408" tIns="0" rIns="212408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Категории</a:t>
              </a:r>
              <a:endParaRPr lang="ru-RU" sz="2800" kern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Прямоугольник 13">
            <a:hlinkClick r:id="rId8" action="ppaction://hlinksldjump"/>
          </p:cNvPr>
          <p:cNvSpPr/>
          <p:nvPr/>
        </p:nvSpPr>
        <p:spPr>
          <a:xfrm>
            <a:off x="7035617" y="2014534"/>
            <a:ext cx="500066" cy="41433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8" action="ppaction://hlinksldjump"/>
              </a:rPr>
              <a:t>30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13771" y="2705764"/>
            <a:ext cx="500066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9" action="ppaction://hlinksldjump"/>
              </a:rPr>
              <a:t>10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44208" y="2705764"/>
            <a:ext cx="529558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10" action="ppaction://hlinksldjump"/>
              </a:rPr>
              <a:t>20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33629" y="2705764"/>
            <a:ext cx="500066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11" action="ppaction://hlinksldjump"/>
              </a:rPr>
              <a:t>30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85959" y="2705764"/>
            <a:ext cx="500066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12" action="ppaction://hlinksldjump"/>
              </a:rPr>
              <a:t>40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143900" y="2705764"/>
            <a:ext cx="500066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13" action="ppaction://hlinksldjump"/>
              </a:rPr>
              <a:t>50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36858" y="4014798"/>
            <a:ext cx="500066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14" action="ppaction://hlinksldjump"/>
              </a:rPr>
              <a:t>10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37605" y="4646165"/>
            <a:ext cx="500066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15" action="ppaction://hlinksldjump"/>
              </a:rPr>
              <a:t>30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97534" y="4646165"/>
            <a:ext cx="500066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16" action="ppaction://hlinksldjump"/>
              </a:rPr>
              <a:t>40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143900" y="4646165"/>
            <a:ext cx="500066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17" action="ppaction://hlinksldjump"/>
              </a:rPr>
              <a:t>50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29322" y="5300682"/>
            <a:ext cx="500066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18" action="ppaction://hlinksldjump"/>
              </a:rPr>
              <a:t>10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>
            <a:hlinkClick r:id="rId19" action="ppaction://hlinksldjump"/>
          </p:cNvPr>
          <p:cNvSpPr/>
          <p:nvPr/>
        </p:nvSpPr>
        <p:spPr>
          <a:xfrm>
            <a:off x="6489251" y="5300682"/>
            <a:ext cx="500066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0" action="ppaction://hlinksldjump"/>
              </a:rPr>
              <a:t>20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47192" y="5300682"/>
            <a:ext cx="500066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1" action="ppaction://hlinksldjump"/>
              </a:rPr>
              <a:t>30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607121" y="5300682"/>
            <a:ext cx="500066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2" action="ppaction://hlinksldjump"/>
              </a:rPr>
              <a:t>40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43900" y="5286388"/>
            <a:ext cx="500066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3" action="ppaction://hlinksldjump"/>
              </a:rPr>
              <a:t>50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89251" y="4014798"/>
            <a:ext cx="500066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4" action="ppaction://hlinksldjump"/>
              </a:rPr>
              <a:t>20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035617" y="4014798"/>
            <a:ext cx="500066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5" action="ppaction://hlinksldjump"/>
              </a:rPr>
              <a:t>30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95546" y="4014798"/>
            <a:ext cx="500066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6" action="ppaction://hlinksldjump"/>
              </a:rPr>
              <a:t>40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143900" y="4014798"/>
            <a:ext cx="500066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7" action="ppaction://hlinksldjump"/>
              </a:rPr>
              <a:t>50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929322" y="4646165"/>
            <a:ext cx="500066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8" action="ppaction://hlinksldjump"/>
              </a:rPr>
              <a:t>10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87263" y="4643446"/>
            <a:ext cx="500066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9" action="ppaction://hlinksldjump"/>
              </a:rPr>
              <a:t>20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>
            <a:hlinkClick r:id="rId30" action="ppaction://hlinksldjump"/>
          </p:cNvPr>
          <p:cNvSpPr/>
          <p:nvPr/>
        </p:nvSpPr>
        <p:spPr>
          <a:xfrm>
            <a:off x="7585958" y="2014534"/>
            <a:ext cx="514433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30" action="ppaction://hlinksldjump"/>
              </a:rPr>
              <a:t>40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>
            <a:hlinkClick r:id="rId31" action="ppaction://hlinksldjump"/>
          </p:cNvPr>
          <p:cNvSpPr/>
          <p:nvPr/>
        </p:nvSpPr>
        <p:spPr>
          <a:xfrm>
            <a:off x="5929322" y="3371856"/>
            <a:ext cx="500066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31" action="ppaction://hlinksldjump"/>
              </a:rPr>
              <a:t>10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489251" y="3371856"/>
            <a:ext cx="500066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32" action="ppaction://hlinksldjump"/>
              </a:rPr>
              <a:t>20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>
            <a:hlinkClick r:id="rId33" action="ppaction://hlinksldjump"/>
          </p:cNvPr>
          <p:cNvSpPr/>
          <p:nvPr/>
        </p:nvSpPr>
        <p:spPr>
          <a:xfrm>
            <a:off x="7047192" y="3371856"/>
            <a:ext cx="500066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33" action="ppaction://hlinksldjump"/>
              </a:rPr>
              <a:t>30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595546" y="3371856"/>
            <a:ext cx="500066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34" action="ppaction://hlinksldjump"/>
              </a:rPr>
              <a:t>40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172400" y="3371856"/>
            <a:ext cx="471566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35" action="ppaction://hlinksldjump"/>
              </a:rPr>
              <a:t>50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929322" y="2014534"/>
            <a:ext cx="500066" cy="414334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36" action="ppaction://hlinksldjump"/>
              </a:rPr>
              <a:t>10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489251" y="2014534"/>
            <a:ext cx="500066" cy="41433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19" action="ppaction://hlinksldjump"/>
              </a:rPr>
              <a:t>20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165342" y="2006554"/>
            <a:ext cx="500066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37" action="ppaction://hlinksldjump"/>
              </a:rPr>
              <a:t>50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405468" y="798601"/>
            <a:ext cx="8412386" cy="5742749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…Шёл по дороге старик, а навстречу ему боец. «Здравствуй, отец», - говорит боец. А старик ему в ответ: «Здорово, служилый! Только зовут меня не отец, а так, что с любого конца это слово читай – всё значение одинаковое. И имя у меня такое же: хочешь, слева направо читай, хочешь наоборот – всё одинаково. И живу я в таком домике, что значение не изменится, хоть как читай. Около домика растёт растение с чудным названием, что можно как угодно читать. И имя моей бабки с тем же свойством. А когда я в армии служил, то меня называли тоже таким именем, что читай хоть справа, хоть слева – всё одинаково. Вот и разгадай».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71414"/>
            <a:ext cx="6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Фонетика 50 баллов. </a:t>
            </a:r>
          </a:p>
          <a:p>
            <a:pPr algn="just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Решите задачу-шутку «И с той стороны, и с другой стороны»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6776" y="5883542"/>
            <a:ext cx="531906" cy="785818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3500398" y="1071546"/>
            <a:ext cx="5072130" cy="3786214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Дед, Тит, шалаш, боб, Анна, казак.</a:t>
            </a:r>
          </a:p>
        </p:txBody>
      </p:sp>
      <p:sp>
        <p:nvSpPr>
          <p:cNvPr id="10" name="Стрелка вправо с вырезом 9">
            <a:hlinkClick r:id="rId2" action="ppaction://hlinksldjump"/>
          </p:cNvPr>
          <p:cNvSpPr/>
          <p:nvPr/>
        </p:nvSpPr>
        <p:spPr>
          <a:xfrm>
            <a:off x="7884368" y="5949280"/>
            <a:ext cx="785818" cy="413194"/>
          </a:xfrm>
          <a:prstGeom prst="notchedRightArrow">
            <a:avLst>
              <a:gd name="adj1" fmla="val 50000"/>
              <a:gd name="adj2" fmla="val 50000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Рисунок 2" descr="http://img1.liveinternet.ru/images/attach/c/5/88/402/88402611_large_3085196_x_e13c2d60.jpg"/>
          <p:cNvPicPr>
            <a:picLocks noChangeAspect="1" noChangeArrowheads="1"/>
          </p:cNvPicPr>
          <p:nvPr/>
        </p:nvPicPr>
        <p:blipFill>
          <a:blip r:embed="rId4" cstate="print"/>
          <a:srcRect l="9795" t="7464" r="11842" b="4202"/>
          <a:stretch>
            <a:fillRect/>
          </a:stretch>
        </p:blipFill>
        <p:spPr bwMode="auto">
          <a:xfrm>
            <a:off x="714348" y="1285860"/>
            <a:ext cx="250033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530677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Морфемика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Словообразование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10 баллов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572000" y="1285860"/>
            <a:ext cx="4000528" cy="3643338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изучают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морфемика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словообразование?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0391" y="5402690"/>
            <a:ext cx="503975" cy="809527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Рисунок 1" descr="http://gergebil.dagschool.com/_http_schools/1712/gergebil/fck_user_files/images/ad3a789759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142984"/>
            <a:ext cx="3232150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3500398" y="1071546"/>
            <a:ext cx="5072130" cy="3786214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Морфемика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раздел языкознания, изучающий значимые части слова и их формы.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Словообразование – раздел языка, изучающий способы образования слов.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с вырезом 9">
            <a:hlinkClick r:id="rId2" action="ppaction://hlinksldjump"/>
          </p:cNvPr>
          <p:cNvSpPr/>
          <p:nvPr/>
        </p:nvSpPr>
        <p:spPr>
          <a:xfrm>
            <a:off x="7858148" y="5929330"/>
            <a:ext cx="785818" cy="413194"/>
          </a:xfrm>
          <a:prstGeom prst="notchedRightArrow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Рисунок 2" descr="http://img1.liveinternet.ru/images/attach/c/5/88/402/88402611_large_3085196_x_e13c2d60.jpg"/>
          <p:cNvPicPr>
            <a:picLocks noChangeAspect="1" noChangeArrowheads="1"/>
          </p:cNvPicPr>
          <p:nvPr/>
        </p:nvPicPr>
        <p:blipFill>
          <a:blip r:embed="rId4" cstate="print"/>
          <a:srcRect l="9795" t="7464" r="11842" b="4202"/>
          <a:stretch>
            <a:fillRect/>
          </a:stretch>
        </p:blipFill>
        <p:spPr bwMode="auto">
          <a:xfrm>
            <a:off x="642910" y="1142984"/>
            <a:ext cx="250033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458669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Морфемика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Словообразование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20 баллов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3714744" y="1357298"/>
            <a:ext cx="4929190" cy="3929090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Разберите по составу слово: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«Занимательная»</a:t>
            </a: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2462" y="5357826"/>
            <a:ext cx="531906" cy="854392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Рисунок 1" descr="http://gergebil.dagschool.com/_http_schools/1712/gergebil/fck_user_files/images/ad3a789759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357298"/>
            <a:ext cx="3232150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3631977" y="1061983"/>
            <a:ext cx="5072130" cy="3786214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Занимательная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с вырезом 9">
            <a:hlinkClick r:id="rId2" action="ppaction://hlinksldjump"/>
          </p:cNvPr>
          <p:cNvSpPr/>
          <p:nvPr/>
        </p:nvSpPr>
        <p:spPr>
          <a:xfrm>
            <a:off x="7884368" y="6021288"/>
            <a:ext cx="759598" cy="321236"/>
          </a:xfrm>
          <a:prstGeom prst="notchedRightArrow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Рисунок 2" descr="http://img1.liveinternet.ru/images/attach/c/5/88/402/88402611_large_3085196_x_e13c2d60.jpg"/>
          <p:cNvPicPr>
            <a:picLocks noChangeAspect="1" noChangeArrowheads="1"/>
          </p:cNvPicPr>
          <p:nvPr/>
        </p:nvPicPr>
        <p:blipFill>
          <a:blip r:embed="rId4" cstate="print"/>
          <a:srcRect l="9795" t="7464" r="11842" b="4202"/>
          <a:stretch>
            <a:fillRect/>
          </a:stretch>
        </p:blipFill>
        <p:spPr bwMode="auto">
          <a:xfrm>
            <a:off x="642910" y="1142984"/>
            <a:ext cx="250033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5602" name="Прямая соединительная линия 25601"/>
          <p:cNvCxnSpPr/>
          <p:nvPr/>
        </p:nvCxnSpPr>
        <p:spPr>
          <a:xfrm flipV="1">
            <a:off x="5940152" y="2478668"/>
            <a:ext cx="167749" cy="408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05" name="Прямая соединительная линия 25604"/>
          <p:cNvCxnSpPr/>
          <p:nvPr/>
        </p:nvCxnSpPr>
        <p:spPr>
          <a:xfrm>
            <a:off x="6107901" y="2492896"/>
            <a:ext cx="120283" cy="393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07" name="Прямая соединительная линия 25606"/>
          <p:cNvCxnSpPr/>
          <p:nvPr/>
        </p:nvCxnSpPr>
        <p:spPr>
          <a:xfrm flipV="1">
            <a:off x="6228184" y="1916832"/>
            <a:ext cx="576064" cy="907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09" name="Прямая соединительная линия 25608"/>
          <p:cNvCxnSpPr/>
          <p:nvPr/>
        </p:nvCxnSpPr>
        <p:spPr>
          <a:xfrm>
            <a:off x="6804248" y="1916832"/>
            <a:ext cx="648072" cy="907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17" name="Прямая соединительная линия 25616"/>
          <p:cNvCxnSpPr/>
          <p:nvPr/>
        </p:nvCxnSpPr>
        <p:spPr>
          <a:xfrm>
            <a:off x="7524328" y="2650544"/>
            <a:ext cx="0" cy="628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19" name="Прямая соединительная линия 25618"/>
          <p:cNvCxnSpPr/>
          <p:nvPr/>
        </p:nvCxnSpPr>
        <p:spPr>
          <a:xfrm>
            <a:off x="7524328" y="3278762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21" name="Прямая соединительная линия 25620"/>
          <p:cNvCxnSpPr/>
          <p:nvPr/>
        </p:nvCxnSpPr>
        <p:spPr>
          <a:xfrm>
            <a:off x="7524328" y="2636912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23" name="Прямая соединительная линия 25622"/>
          <p:cNvCxnSpPr/>
          <p:nvPr/>
        </p:nvCxnSpPr>
        <p:spPr>
          <a:xfrm>
            <a:off x="8100392" y="2631418"/>
            <a:ext cx="0" cy="647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38" name="Прямая соединительная линия 25637"/>
          <p:cNvCxnSpPr/>
          <p:nvPr/>
        </p:nvCxnSpPr>
        <p:spPr>
          <a:xfrm>
            <a:off x="4355976" y="3278762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40" name="Прямая соединительная линия 25639"/>
          <p:cNvCxnSpPr/>
          <p:nvPr/>
        </p:nvCxnSpPr>
        <p:spPr>
          <a:xfrm>
            <a:off x="4355976" y="3212976"/>
            <a:ext cx="0" cy="65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42" name="Прямая соединительная линия 25641"/>
          <p:cNvCxnSpPr/>
          <p:nvPr/>
        </p:nvCxnSpPr>
        <p:spPr>
          <a:xfrm flipV="1">
            <a:off x="7524328" y="3212976"/>
            <a:ext cx="0" cy="32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лилиния 15"/>
          <p:cNvSpPr/>
          <p:nvPr/>
        </p:nvSpPr>
        <p:spPr>
          <a:xfrm>
            <a:off x="4399280" y="2571556"/>
            <a:ext cx="1503680" cy="249656"/>
          </a:xfrm>
          <a:custGeom>
            <a:avLst/>
            <a:gdLst>
              <a:gd name="connsiteX0" fmla="*/ 0 w 1503680"/>
              <a:gd name="connsiteY0" fmla="*/ 188696 h 249656"/>
              <a:gd name="connsiteX1" fmla="*/ 50800 w 1503680"/>
              <a:gd name="connsiteY1" fmla="*/ 158216 h 249656"/>
              <a:gd name="connsiteX2" fmla="*/ 81280 w 1503680"/>
              <a:gd name="connsiteY2" fmla="*/ 137896 h 249656"/>
              <a:gd name="connsiteX3" fmla="*/ 152400 w 1503680"/>
              <a:gd name="connsiteY3" fmla="*/ 127736 h 249656"/>
              <a:gd name="connsiteX4" fmla="*/ 182880 w 1503680"/>
              <a:gd name="connsiteY4" fmla="*/ 117576 h 249656"/>
              <a:gd name="connsiteX5" fmla="*/ 243840 w 1503680"/>
              <a:gd name="connsiteY5" fmla="*/ 66776 h 249656"/>
              <a:gd name="connsiteX6" fmla="*/ 274320 w 1503680"/>
              <a:gd name="connsiteY6" fmla="*/ 56616 h 249656"/>
              <a:gd name="connsiteX7" fmla="*/ 396240 w 1503680"/>
              <a:gd name="connsiteY7" fmla="*/ 36296 h 249656"/>
              <a:gd name="connsiteX8" fmla="*/ 436880 w 1503680"/>
              <a:gd name="connsiteY8" fmla="*/ 26136 h 249656"/>
              <a:gd name="connsiteX9" fmla="*/ 650240 w 1503680"/>
              <a:gd name="connsiteY9" fmla="*/ 15976 h 249656"/>
              <a:gd name="connsiteX10" fmla="*/ 1005840 w 1503680"/>
              <a:gd name="connsiteY10" fmla="*/ 15976 h 249656"/>
              <a:gd name="connsiteX11" fmla="*/ 1036320 w 1503680"/>
              <a:gd name="connsiteY11" fmla="*/ 26136 h 249656"/>
              <a:gd name="connsiteX12" fmla="*/ 1076960 w 1503680"/>
              <a:gd name="connsiteY12" fmla="*/ 36296 h 249656"/>
              <a:gd name="connsiteX13" fmla="*/ 1107440 w 1503680"/>
              <a:gd name="connsiteY13" fmla="*/ 46456 h 249656"/>
              <a:gd name="connsiteX14" fmla="*/ 1259840 w 1503680"/>
              <a:gd name="connsiteY14" fmla="*/ 56616 h 249656"/>
              <a:gd name="connsiteX15" fmla="*/ 1290320 w 1503680"/>
              <a:gd name="connsiteY15" fmla="*/ 66776 h 249656"/>
              <a:gd name="connsiteX16" fmla="*/ 1381760 w 1503680"/>
              <a:gd name="connsiteY16" fmla="*/ 117576 h 249656"/>
              <a:gd name="connsiteX17" fmla="*/ 1422400 w 1503680"/>
              <a:gd name="connsiteY17" fmla="*/ 158216 h 249656"/>
              <a:gd name="connsiteX18" fmla="*/ 1452880 w 1503680"/>
              <a:gd name="connsiteY18" fmla="*/ 168376 h 249656"/>
              <a:gd name="connsiteX19" fmla="*/ 1483360 w 1503680"/>
              <a:gd name="connsiteY19" fmla="*/ 198856 h 249656"/>
              <a:gd name="connsiteX20" fmla="*/ 1503680 w 1503680"/>
              <a:gd name="connsiteY20" fmla="*/ 249656 h 24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03680" h="249656">
                <a:moveTo>
                  <a:pt x="0" y="188696"/>
                </a:moveTo>
                <a:cubicBezTo>
                  <a:pt x="16933" y="178536"/>
                  <a:pt x="34054" y="168682"/>
                  <a:pt x="50800" y="158216"/>
                </a:cubicBezTo>
                <a:cubicBezTo>
                  <a:pt x="61155" y="151744"/>
                  <a:pt x="69584" y="141405"/>
                  <a:pt x="81280" y="137896"/>
                </a:cubicBezTo>
                <a:cubicBezTo>
                  <a:pt x="104217" y="131015"/>
                  <a:pt x="128693" y="131123"/>
                  <a:pt x="152400" y="127736"/>
                </a:cubicBezTo>
                <a:cubicBezTo>
                  <a:pt x="162560" y="124349"/>
                  <a:pt x="173969" y="123517"/>
                  <a:pt x="182880" y="117576"/>
                </a:cubicBezTo>
                <a:cubicBezTo>
                  <a:pt x="250290" y="72636"/>
                  <a:pt x="177358" y="100017"/>
                  <a:pt x="243840" y="66776"/>
                </a:cubicBezTo>
                <a:cubicBezTo>
                  <a:pt x="253419" y="61987"/>
                  <a:pt x="264022" y="59558"/>
                  <a:pt x="274320" y="56616"/>
                </a:cubicBezTo>
                <a:cubicBezTo>
                  <a:pt x="338339" y="38325"/>
                  <a:pt x="307186" y="51138"/>
                  <a:pt x="396240" y="36296"/>
                </a:cubicBezTo>
                <a:cubicBezTo>
                  <a:pt x="410014" y="34000"/>
                  <a:pt x="422961" y="27250"/>
                  <a:pt x="436880" y="26136"/>
                </a:cubicBezTo>
                <a:cubicBezTo>
                  <a:pt x="507854" y="20458"/>
                  <a:pt x="579120" y="19363"/>
                  <a:pt x="650240" y="15976"/>
                </a:cubicBezTo>
                <a:cubicBezTo>
                  <a:pt x="800056" y="-8993"/>
                  <a:pt x="729151" y="-1317"/>
                  <a:pt x="1005840" y="15976"/>
                </a:cubicBezTo>
                <a:cubicBezTo>
                  <a:pt x="1016529" y="16644"/>
                  <a:pt x="1026022" y="23194"/>
                  <a:pt x="1036320" y="26136"/>
                </a:cubicBezTo>
                <a:cubicBezTo>
                  <a:pt x="1049746" y="29972"/>
                  <a:pt x="1063534" y="32460"/>
                  <a:pt x="1076960" y="36296"/>
                </a:cubicBezTo>
                <a:cubicBezTo>
                  <a:pt x="1087258" y="39238"/>
                  <a:pt x="1096796" y="45273"/>
                  <a:pt x="1107440" y="46456"/>
                </a:cubicBezTo>
                <a:cubicBezTo>
                  <a:pt x="1158041" y="52078"/>
                  <a:pt x="1209040" y="53229"/>
                  <a:pt x="1259840" y="56616"/>
                </a:cubicBezTo>
                <a:cubicBezTo>
                  <a:pt x="1270000" y="60003"/>
                  <a:pt x="1280958" y="61575"/>
                  <a:pt x="1290320" y="66776"/>
                </a:cubicBezTo>
                <a:cubicBezTo>
                  <a:pt x="1395126" y="125002"/>
                  <a:pt x="1312791" y="94586"/>
                  <a:pt x="1381760" y="117576"/>
                </a:cubicBezTo>
                <a:cubicBezTo>
                  <a:pt x="1395307" y="131123"/>
                  <a:pt x="1406811" y="147081"/>
                  <a:pt x="1422400" y="158216"/>
                </a:cubicBezTo>
                <a:cubicBezTo>
                  <a:pt x="1431115" y="164441"/>
                  <a:pt x="1443969" y="162435"/>
                  <a:pt x="1452880" y="168376"/>
                </a:cubicBezTo>
                <a:cubicBezTo>
                  <a:pt x="1464835" y="176346"/>
                  <a:pt x="1473200" y="188696"/>
                  <a:pt x="1483360" y="198856"/>
                </a:cubicBezTo>
                <a:cubicBezTo>
                  <a:pt x="1495915" y="236520"/>
                  <a:pt x="1488731" y="219757"/>
                  <a:pt x="1503680" y="2496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314653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Морфемика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Словообразование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30 баллов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566880" y="1296764"/>
            <a:ext cx="4000528" cy="3643338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Какие пары слов имеют одинаковые суффиксы: медвежонок, соколенок, тигренок,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Зайчонок.</a:t>
            </a:r>
          </a:p>
        </p:txBody>
      </p:sp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2041" y="5373216"/>
            <a:ext cx="522325" cy="839002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Рисунок 1" descr="http://gergebil.dagschool.com/_http_schools/1712/gergebil/fck_user_files/images/ad3a789759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5536" y="1031886"/>
            <a:ext cx="3232150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3275856" y="1071546"/>
            <a:ext cx="5296672" cy="3786214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Зайчонок-медвежонок</a:t>
            </a:r>
          </a:p>
          <a:p>
            <a:pPr algn="ctr"/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Соколенок-тигренок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4" y="3076491"/>
            <a:ext cx="6953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право с вырезом 9">
            <a:hlinkClick r:id="rId3" action="ppaction://hlinksldjump"/>
          </p:cNvPr>
          <p:cNvSpPr/>
          <p:nvPr/>
        </p:nvSpPr>
        <p:spPr>
          <a:xfrm>
            <a:off x="7858148" y="5929330"/>
            <a:ext cx="785818" cy="413194"/>
          </a:xfrm>
          <a:prstGeom prst="notchedRightArrow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Рисунок 2" descr="http://img1.liveinternet.ru/images/attach/c/5/88/402/88402611_large_3085196_x_e13c2d60.jpg"/>
          <p:cNvPicPr>
            <a:picLocks noChangeAspect="1" noChangeArrowheads="1"/>
          </p:cNvPicPr>
          <p:nvPr/>
        </p:nvPicPr>
        <p:blipFill>
          <a:blip r:embed="rId5" cstate="print"/>
          <a:srcRect l="9795" t="7464" r="11842" b="4202"/>
          <a:stretch>
            <a:fillRect/>
          </a:stretch>
        </p:blipFill>
        <p:spPr bwMode="auto">
          <a:xfrm>
            <a:off x="642910" y="1142984"/>
            <a:ext cx="250033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оловина рамки 3"/>
          <p:cNvSpPr/>
          <p:nvPr/>
        </p:nvSpPr>
        <p:spPr>
          <a:xfrm rot="2923358">
            <a:off x="7043388" y="2068282"/>
            <a:ext cx="469514" cy="465749"/>
          </a:xfrm>
          <a:prstGeom prst="halfFrame">
            <a:avLst>
              <a:gd name="adj1" fmla="val 25057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2" y="1910631"/>
            <a:ext cx="6953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64264"/>
            <a:ext cx="6953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314653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Морфемика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Словообразование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40 баллов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214810" y="1142984"/>
            <a:ext cx="4000528" cy="4357718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Какое слово задумано?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нём приставка такая же, как в слове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подруга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Корень, как в слове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игрушка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Суффиксы такие же, как в слове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читал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2462" y="5429264"/>
            <a:ext cx="531906" cy="782954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Рисунок 1" descr="http://gergebil.dagschool.com/_http_schools/1712/gergebil/fck_user_files/images/ad3a789759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2660" y="1317638"/>
            <a:ext cx="3232150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4510330" y="1053293"/>
            <a:ext cx="3500462" cy="3786214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Поиграл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с вырезом 9">
            <a:hlinkClick r:id="rId2" action="ppaction://hlinksldjump"/>
          </p:cNvPr>
          <p:cNvSpPr/>
          <p:nvPr/>
        </p:nvSpPr>
        <p:spPr>
          <a:xfrm>
            <a:off x="7884368" y="5877272"/>
            <a:ext cx="759598" cy="465252"/>
          </a:xfrm>
          <a:prstGeom prst="notchedRightArrow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Рисунок 2" descr="http://img1.liveinternet.ru/images/attach/c/5/88/402/88402611_large_3085196_x_e13c2d60.jpg"/>
          <p:cNvPicPr>
            <a:picLocks noChangeAspect="1" noChangeArrowheads="1"/>
          </p:cNvPicPr>
          <p:nvPr/>
        </p:nvPicPr>
        <p:blipFill>
          <a:blip r:embed="rId4" cstate="print"/>
          <a:srcRect l="9795" t="7464" r="11842" b="4202"/>
          <a:stretch>
            <a:fillRect/>
          </a:stretch>
        </p:blipFill>
        <p:spPr bwMode="auto">
          <a:xfrm>
            <a:off x="1214414" y="1428736"/>
            <a:ext cx="250033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лилиния 5"/>
          <p:cNvSpPr/>
          <p:nvPr/>
        </p:nvSpPr>
        <p:spPr>
          <a:xfrm>
            <a:off x="5709920" y="2783840"/>
            <a:ext cx="457200" cy="142240"/>
          </a:xfrm>
          <a:custGeom>
            <a:avLst/>
            <a:gdLst>
              <a:gd name="connsiteX0" fmla="*/ 0 w 457200"/>
              <a:gd name="connsiteY0" fmla="*/ 0 h 142240"/>
              <a:gd name="connsiteX1" fmla="*/ 91440 w 457200"/>
              <a:gd name="connsiteY1" fmla="*/ 0 h 142240"/>
              <a:gd name="connsiteX2" fmla="*/ 447040 w 457200"/>
              <a:gd name="connsiteY2" fmla="*/ 10160 h 142240"/>
              <a:gd name="connsiteX3" fmla="*/ 457200 w 457200"/>
              <a:gd name="connsiteY3" fmla="*/ 50800 h 142240"/>
              <a:gd name="connsiteX4" fmla="*/ 447040 w 457200"/>
              <a:gd name="connsiteY4" fmla="*/ 121920 h 142240"/>
              <a:gd name="connsiteX5" fmla="*/ 447040 w 457200"/>
              <a:gd name="connsiteY5" fmla="*/ 142240 h 14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142240">
                <a:moveTo>
                  <a:pt x="0" y="0"/>
                </a:moveTo>
                <a:cubicBezTo>
                  <a:pt x="263967" y="43994"/>
                  <a:pt x="-58629" y="0"/>
                  <a:pt x="91440" y="0"/>
                </a:cubicBezTo>
                <a:cubicBezTo>
                  <a:pt x="210022" y="0"/>
                  <a:pt x="328507" y="6773"/>
                  <a:pt x="447040" y="10160"/>
                </a:cubicBezTo>
                <a:cubicBezTo>
                  <a:pt x="450427" y="23707"/>
                  <a:pt x="457200" y="36836"/>
                  <a:pt x="457200" y="50800"/>
                </a:cubicBezTo>
                <a:cubicBezTo>
                  <a:pt x="457200" y="74747"/>
                  <a:pt x="449685" y="98119"/>
                  <a:pt x="447040" y="121920"/>
                </a:cubicBezTo>
                <a:cubicBezTo>
                  <a:pt x="446292" y="128652"/>
                  <a:pt x="447040" y="135467"/>
                  <a:pt x="447040" y="1422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6167120" y="2783840"/>
            <a:ext cx="396322" cy="106680"/>
          </a:xfrm>
          <a:custGeom>
            <a:avLst/>
            <a:gdLst>
              <a:gd name="connsiteX0" fmla="*/ 0 w 396322"/>
              <a:gd name="connsiteY0" fmla="*/ 40640 h 50800"/>
              <a:gd name="connsiteX1" fmla="*/ 50800 w 396322"/>
              <a:gd name="connsiteY1" fmla="*/ 30480 h 50800"/>
              <a:gd name="connsiteX2" fmla="*/ 121920 w 396322"/>
              <a:gd name="connsiteY2" fmla="*/ 10160 h 50800"/>
              <a:gd name="connsiteX3" fmla="*/ 223520 w 396322"/>
              <a:gd name="connsiteY3" fmla="*/ 0 h 50800"/>
              <a:gd name="connsiteX4" fmla="*/ 365760 w 396322"/>
              <a:gd name="connsiteY4" fmla="*/ 30480 h 50800"/>
              <a:gd name="connsiteX5" fmla="*/ 396240 w 396322"/>
              <a:gd name="connsiteY5" fmla="*/ 5080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322" h="50800">
                <a:moveTo>
                  <a:pt x="0" y="40640"/>
                </a:moveTo>
                <a:cubicBezTo>
                  <a:pt x="16933" y="37253"/>
                  <a:pt x="34047" y="34668"/>
                  <a:pt x="50800" y="30480"/>
                </a:cubicBezTo>
                <a:cubicBezTo>
                  <a:pt x="89399" y="20830"/>
                  <a:pt x="77577" y="16495"/>
                  <a:pt x="121920" y="10160"/>
                </a:cubicBezTo>
                <a:cubicBezTo>
                  <a:pt x="155614" y="5347"/>
                  <a:pt x="189653" y="3387"/>
                  <a:pt x="223520" y="0"/>
                </a:cubicBezTo>
                <a:cubicBezTo>
                  <a:pt x="424327" y="18255"/>
                  <a:pt x="279057" y="-12871"/>
                  <a:pt x="365760" y="30480"/>
                </a:cubicBezTo>
                <a:cubicBezTo>
                  <a:pt x="399453" y="47326"/>
                  <a:pt x="396240" y="28155"/>
                  <a:pt x="396240" y="508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242645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Фонетика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10 баллов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714876" y="1214422"/>
            <a:ext cx="3857652" cy="3786214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изучает фонетика?</a:t>
            </a: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Рисунок 1" descr="http://img0.liveinternet.ru/images/attach/c/3/76/277/76277572_large_school03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00165"/>
            <a:ext cx="4000528" cy="43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2462" y="5286388"/>
            <a:ext cx="531906" cy="925830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-24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Морфемика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Словообразование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50 баллов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2643142" y="880032"/>
            <a:ext cx="6500858" cy="5429288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Соединив буквы ходом шахматного коня, вы прочитаете русскую народную пословицу. Первый ход надо сделать с синего поля в левом верхнем углу. Какой знак препинания необходимо вставить?</a:t>
            </a: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6558" y="5813828"/>
            <a:ext cx="531906" cy="711516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429127" y="4314844"/>
          <a:ext cx="292895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91"/>
                <a:gridCol w="585791"/>
                <a:gridCol w="585791"/>
                <a:gridCol w="585791"/>
                <a:gridCol w="585791"/>
              </a:tblGrid>
              <a:tr h="410769"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0769"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076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076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ч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Рисунок 1" descr="http://gergebil.dagschool.com/_http_schools/1712/gergebil/fck_user_files/images/ad3a789759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280" y="1317638"/>
            <a:ext cx="3232150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3786182" y="1071546"/>
            <a:ext cx="4786346" cy="3786214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Повторение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мать учения.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с вырезом 9">
            <a:hlinkClick r:id="rId2" action="ppaction://hlinksldjump"/>
          </p:cNvPr>
          <p:cNvSpPr/>
          <p:nvPr/>
        </p:nvSpPr>
        <p:spPr>
          <a:xfrm>
            <a:off x="7858148" y="5929330"/>
            <a:ext cx="785818" cy="413194"/>
          </a:xfrm>
          <a:prstGeom prst="notchedRightArrow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Рисунок 2" descr="http://img1.liveinternet.ru/images/attach/c/5/88/402/88402611_large_3085196_x_e13c2d60.jpg"/>
          <p:cNvPicPr>
            <a:picLocks noChangeAspect="1" noChangeArrowheads="1"/>
          </p:cNvPicPr>
          <p:nvPr/>
        </p:nvPicPr>
        <p:blipFill>
          <a:blip r:embed="rId4" cstate="print"/>
          <a:srcRect l="9795" t="7464" r="11842" b="4202"/>
          <a:stretch>
            <a:fillRect/>
          </a:stretch>
        </p:blipFill>
        <p:spPr bwMode="auto">
          <a:xfrm>
            <a:off x="857224" y="1428736"/>
            <a:ext cx="250033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242645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Морфология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10 баллов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786314" y="1142984"/>
            <a:ext cx="3857652" cy="3286148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изучает морфология?</a:t>
            </a: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3304" y="5445224"/>
            <a:ext cx="521063" cy="766994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1" descr="http://felixschneider.files.wordpress.com/2009/06/buch.gif?h=405&amp;w=33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42976" y="785794"/>
            <a:ext cx="321471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3500398" y="1071546"/>
            <a:ext cx="5072130" cy="3786214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Морфология – раздел науки о языке, изучающий грамматические формы и грамматические значения частей речи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с вырезом 9">
            <a:hlinkClick r:id="rId2" action="ppaction://hlinksldjump"/>
          </p:cNvPr>
          <p:cNvSpPr/>
          <p:nvPr/>
        </p:nvSpPr>
        <p:spPr>
          <a:xfrm>
            <a:off x="7858148" y="5929330"/>
            <a:ext cx="785818" cy="413194"/>
          </a:xfrm>
          <a:prstGeom prst="notchedRightArrow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Рисунок 2" descr="http://img1.liveinternet.ru/images/attach/c/5/88/402/88402611_large_3085196_x_e13c2d60.jpg"/>
          <p:cNvPicPr>
            <a:picLocks noChangeAspect="1" noChangeArrowheads="1"/>
          </p:cNvPicPr>
          <p:nvPr/>
        </p:nvPicPr>
        <p:blipFill>
          <a:blip r:embed="rId4" cstate="print"/>
          <a:srcRect l="9795" t="7464" r="11842" b="4202"/>
          <a:stretch>
            <a:fillRect/>
          </a:stretch>
        </p:blipFill>
        <p:spPr bwMode="auto">
          <a:xfrm>
            <a:off x="642910" y="1142984"/>
            <a:ext cx="250033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242645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Морфология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20 баллов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786314" y="1142984"/>
            <a:ext cx="3857652" cy="3786214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какие две группы делятся части речи?</a:t>
            </a: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2462" y="5429264"/>
            <a:ext cx="531906" cy="782954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1" descr="http://felixschneider.files.wordpress.com/2009/06/buch.gif?h=405&amp;w=33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42976" y="785794"/>
            <a:ext cx="321471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3857620" y="1071546"/>
            <a:ext cx="4572032" cy="3786214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Самостоятельные и служебные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с вырезом 9">
            <a:hlinkClick r:id="rId2" action="ppaction://hlinksldjump"/>
          </p:cNvPr>
          <p:cNvSpPr/>
          <p:nvPr/>
        </p:nvSpPr>
        <p:spPr>
          <a:xfrm>
            <a:off x="7858148" y="5929330"/>
            <a:ext cx="785818" cy="413194"/>
          </a:xfrm>
          <a:prstGeom prst="notchedRightArrow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Рисунок 2" descr="http://img1.liveinternet.ru/images/attach/c/5/88/402/88402611_large_3085196_x_e13c2d60.jpg"/>
          <p:cNvPicPr>
            <a:picLocks noChangeAspect="1" noChangeArrowheads="1"/>
          </p:cNvPicPr>
          <p:nvPr/>
        </p:nvPicPr>
        <p:blipFill>
          <a:blip r:embed="rId4" cstate="print"/>
          <a:srcRect l="9795" t="7464" r="11842" b="4202"/>
          <a:stretch>
            <a:fillRect/>
          </a:stretch>
        </p:blipFill>
        <p:spPr bwMode="auto">
          <a:xfrm>
            <a:off x="928662" y="1357298"/>
            <a:ext cx="250033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170637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Морфология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30 баллов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143372" y="1142984"/>
            <a:ext cx="4500594" cy="4929222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Вопрос</a:t>
            </a: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1.Какие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местоимения читаются одинаково слева направо и справа налево?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(Только за 1 местоимение 15 балов)</a:t>
            </a: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2462" y="5429264"/>
            <a:ext cx="531906" cy="782954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1" descr="http://felixschneider.files.wordpress.com/2009/06/buch.gif?h=405&amp;w=33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42976" y="1000108"/>
            <a:ext cx="321471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3500398" y="1071546"/>
            <a:ext cx="5072130" cy="3786214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1.Оно, тот</a:t>
            </a:r>
          </a:p>
        </p:txBody>
      </p:sp>
      <p:sp>
        <p:nvSpPr>
          <p:cNvPr id="10" name="Стрелка вправо с вырезом 9">
            <a:hlinkClick r:id="rId2" action="ppaction://hlinksldjump"/>
          </p:cNvPr>
          <p:cNvSpPr/>
          <p:nvPr/>
        </p:nvSpPr>
        <p:spPr>
          <a:xfrm>
            <a:off x="7858148" y="5929330"/>
            <a:ext cx="785818" cy="413194"/>
          </a:xfrm>
          <a:prstGeom prst="notchedRightArrow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Рисунок 2" descr="http://img1.liveinternet.ru/images/attach/c/5/88/402/88402611_large_3085196_x_e13c2d60.jpg"/>
          <p:cNvPicPr>
            <a:picLocks noChangeAspect="1" noChangeArrowheads="1"/>
          </p:cNvPicPr>
          <p:nvPr/>
        </p:nvPicPr>
        <p:blipFill>
          <a:blip r:embed="rId4" cstate="print"/>
          <a:srcRect l="9795" t="7464" r="11842" b="4202"/>
          <a:stretch>
            <a:fillRect/>
          </a:stretch>
        </p:blipFill>
        <p:spPr bwMode="auto">
          <a:xfrm>
            <a:off x="642910" y="1357298"/>
            <a:ext cx="250033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-24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Морфология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40 баллов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500562" y="1142984"/>
            <a:ext cx="4143404" cy="4286280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каким частям речи относятся слова: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быт – быть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ел- -ель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плач – плачь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ожог – ожёг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шест – шесть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ясен - ясень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0392" y="5517232"/>
            <a:ext cx="531906" cy="782954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1" descr="http://felixschneider.files.wordpress.com/2009/06/buch.gif?h=405&amp;w=33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42976" y="785794"/>
            <a:ext cx="321471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3428992" y="1071546"/>
            <a:ext cx="5214974" cy="392909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быт (сущ.) – быть (глаг.)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ел (глаг.) – ель (сущ.)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плач (сущ.) – плачь (глаг.)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ожог (сущ.) – ожёг (глаг.)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шест (сущ.) – шесть (числит.)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ясен (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прил.) – ясень (сущ.)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с вырезом 9">
            <a:hlinkClick r:id="rId2" action="ppaction://hlinksldjump"/>
          </p:cNvPr>
          <p:cNvSpPr/>
          <p:nvPr/>
        </p:nvSpPr>
        <p:spPr>
          <a:xfrm>
            <a:off x="7858148" y="5929330"/>
            <a:ext cx="785818" cy="413194"/>
          </a:xfrm>
          <a:prstGeom prst="notchedRightArrow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Рисунок 2" descr="http://img1.liveinternet.ru/images/attach/c/5/88/402/88402611_large_3085196_x_e13c2d60.jpg"/>
          <p:cNvPicPr>
            <a:picLocks noChangeAspect="1" noChangeArrowheads="1"/>
          </p:cNvPicPr>
          <p:nvPr/>
        </p:nvPicPr>
        <p:blipFill>
          <a:blip r:embed="rId4" cstate="print"/>
          <a:srcRect l="9795" t="7464" r="11842" b="4202"/>
          <a:stretch>
            <a:fillRect/>
          </a:stretch>
        </p:blipFill>
        <p:spPr bwMode="auto">
          <a:xfrm>
            <a:off x="714348" y="1357298"/>
            <a:ext cx="250033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3500398" y="1071546"/>
            <a:ext cx="5072130" cy="3786214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Фонетика – раздел языкознания, изучающий звуки речи, слоги и ударения.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с вырезом 9">
            <a:hlinkClick r:id="rId2" action="ppaction://hlinksldjump"/>
          </p:cNvPr>
          <p:cNvSpPr/>
          <p:nvPr/>
        </p:nvSpPr>
        <p:spPr>
          <a:xfrm>
            <a:off x="7884368" y="6021288"/>
            <a:ext cx="759598" cy="321236"/>
          </a:xfrm>
          <a:prstGeom prst="notchedRightArrow">
            <a:avLst>
              <a:gd name="adj1" fmla="val 50000"/>
              <a:gd name="adj2" fmla="val 61065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Рисунок 2" descr="http://img1.liveinternet.ru/images/attach/c/5/88/402/88402611_large_3085196_x_e13c2d60.jpg"/>
          <p:cNvPicPr>
            <a:picLocks noChangeAspect="1" noChangeArrowheads="1"/>
          </p:cNvPicPr>
          <p:nvPr/>
        </p:nvPicPr>
        <p:blipFill>
          <a:blip r:embed="rId4" cstate="print"/>
          <a:srcRect l="9795" t="7464" r="11842" b="4202"/>
          <a:stretch>
            <a:fillRect/>
          </a:stretch>
        </p:blipFill>
        <p:spPr bwMode="auto">
          <a:xfrm>
            <a:off x="642910" y="1142984"/>
            <a:ext cx="250033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242645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Морфология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50 баллов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786314" y="1142984"/>
            <a:ext cx="3857652" cy="3786214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Назовите пять литературных произведений, в названиях которых встречаются числительные.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2462" y="5445224"/>
            <a:ext cx="531906" cy="766994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1" descr="http://felixschneider.files.wordpress.com/2009/06/buch.gif?h=405&amp;w=33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42976" y="785794"/>
            <a:ext cx="321471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2627784" y="548680"/>
            <a:ext cx="5792210" cy="468052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С. Маршак «Двенадцать месяцев».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Жюль Верн «Пятнадцатилетний капитан».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В. Драгунский «Ровно двадцать пять кило».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А.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Гаввальда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«Тридцать пять кило надежды».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Ш. Перро «Белоснежка и семь гномов».</a:t>
            </a:r>
          </a:p>
          <a:p>
            <a:pPr algn="ctr"/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с вырезом 9">
            <a:hlinkClick r:id="rId2" action="ppaction://hlinksldjump"/>
          </p:cNvPr>
          <p:cNvSpPr/>
          <p:nvPr/>
        </p:nvSpPr>
        <p:spPr>
          <a:xfrm>
            <a:off x="7858148" y="5929330"/>
            <a:ext cx="785818" cy="413194"/>
          </a:xfrm>
          <a:prstGeom prst="notchedRightArrow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Рисунок 2" descr="http://img1.liveinternet.ru/images/attach/c/5/88/402/88402611_large_3085196_x_e13c2d60.jpg"/>
          <p:cNvPicPr>
            <a:picLocks noChangeAspect="1" noChangeArrowheads="1"/>
          </p:cNvPicPr>
          <p:nvPr/>
        </p:nvPicPr>
        <p:blipFill>
          <a:blip r:embed="rId4" cstate="print"/>
          <a:srcRect l="9795" t="7464" r="11842" b="4202"/>
          <a:stretch>
            <a:fillRect/>
          </a:stretch>
        </p:blipFill>
        <p:spPr bwMode="auto">
          <a:xfrm>
            <a:off x="714348" y="1428736"/>
            <a:ext cx="250033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6684" y="242645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Орфография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10 баллов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1071538" y="1571612"/>
            <a:ext cx="3857652" cy="3714776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изучает орфография?</a:t>
            </a: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8384" y="5364382"/>
            <a:ext cx="575984" cy="847836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Рисунок 4" descr="http://almaty.ilotok.kz/content/visitor/images/201304/05/f20130405095229-1343902177_376419477_1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214423"/>
            <a:ext cx="3054375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3504158" y="1071546"/>
            <a:ext cx="5072130" cy="3786214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Орфография – наука, изучающая правописание.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истема правил, определяющих единообразие способов передачи речи (слов и грамматических форм) на письме.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с вырезом 9">
            <a:hlinkClick r:id="rId2" action="ppaction://hlinksldjump"/>
          </p:cNvPr>
          <p:cNvSpPr/>
          <p:nvPr/>
        </p:nvSpPr>
        <p:spPr>
          <a:xfrm>
            <a:off x="7858148" y="5929330"/>
            <a:ext cx="785818" cy="413194"/>
          </a:xfrm>
          <a:prstGeom prst="notchedRightArrow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Рисунок 2" descr="http://img1.liveinternet.ru/images/attach/c/5/88/402/88402611_large_3085196_x_e13c2d60.jpg"/>
          <p:cNvPicPr>
            <a:picLocks noChangeAspect="1" noChangeArrowheads="1"/>
          </p:cNvPicPr>
          <p:nvPr/>
        </p:nvPicPr>
        <p:blipFill>
          <a:blip r:embed="rId4" cstate="print"/>
          <a:srcRect l="9795" t="7464" r="11842" b="4202"/>
          <a:stretch>
            <a:fillRect/>
          </a:stretch>
        </p:blipFill>
        <p:spPr bwMode="auto">
          <a:xfrm>
            <a:off x="714348" y="1500174"/>
            <a:ext cx="250033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8692" y="170637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Орфография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20 баллов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28596" y="1071546"/>
            <a:ext cx="5143536" cy="4572032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какой последовательности пропущены гласные в славах: ф…соль, с…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наторий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ярм…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рка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м…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кароны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1.а, а, а, а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2.а, о, о, а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3.а, а, о, о</a:t>
            </a: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2462" y="5429264"/>
            <a:ext cx="531906" cy="782954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Рисунок 4" descr="http://almaty.ilotok.kz/content/visitor/images/201304/05/f20130405095229-1343902177_376419477_1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8065" y="1214423"/>
            <a:ext cx="3054375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3500398" y="1071546"/>
            <a:ext cx="5072130" cy="3786214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1.а, а, а, а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с вырезом 9">
            <a:hlinkClick r:id="rId2" action="ppaction://hlinksldjump"/>
          </p:cNvPr>
          <p:cNvSpPr/>
          <p:nvPr/>
        </p:nvSpPr>
        <p:spPr>
          <a:xfrm>
            <a:off x="7858148" y="5929330"/>
            <a:ext cx="785818" cy="413194"/>
          </a:xfrm>
          <a:prstGeom prst="notchedRightArrow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Рисунок 2" descr="http://img1.liveinternet.ru/images/attach/c/5/88/402/88402611_large_3085196_x_e13c2d60.jpg"/>
          <p:cNvPicPr>
            <a:picLocks noChangeAspect="1" noChangeArrowheads="1"/>
          </p:cNvPicPr>
          <p:nvPr/>
        </p:nvPicPr>
        <p:blipFill>
          <a:blip r:embed="rId4" cstate="print"/>
          <a:srcRect l="9795" t="7464" r="11842" b="4202"/>
          <a:stretch>
            <a:fillRect/>
          </a:stretch>
        </p:blipFill>
        <p:spPr bwMode="auto">
          <a:xfrm>
            <a:off x="714348" y="1428736"/>
            <a:ext cx="250033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8692" y="116632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Орфография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30 баллов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28596" y="1071546"/>
            <a:ext cx="5143536" cy="4572032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Загадка-складка: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Он на вокзале есть всегда,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нему приходят поезда.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Двойное Р содержит он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называется … .</a:t>
            </a: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2462" y="5517232"/>
            <a:ext cx="531906" cy="694986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Рисунок 4" descr="http://almaty.ilotok.kz/content/visitor/images/201304/05/f20130405095229-1343902177_376419477_1-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214423"/>
            <a:ext cx="3071834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3500398" y="1071546"/>
            <a:ext cx="5072130" cy="3786214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Перрон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с вырезом 9">
            <a:hlinkClick r:id="rId2" action="ppaction://hlinksldjump"/>
          </p:cNvPr>
          <p:cNvSpPr/>
          <p:nvPr/>
        </p:nvSpPr>
        <p:spPr>
          <a:xfrm>
            <a:off x="7858148" y="5929330"/>
            <a:ext cx="785818" cy="413194"/>
          </a:xfrm>
          <a:prstGeom prst="notchedRightArrow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Рисунок 2" descr="http://img1.liveinternet.ru/images/attach/c/5/88/402/88402611_large_3085196_x_e13c2d60.jpg"/>
          <p:cNvPicPr>
            <a:picLocks noChangeAspect="1" noChangeArrowheads="1"/>
          </p:cNvPicPr>
          <p:nvPr/>
        </p:nvPicPr>
        <p:blipFill>
          <a:blip r:embed="rId4" cstate="print"/>
          <a:srcRect l="9795" t="7464" r="11842" b="4202"/>
          <a:stretch>
            <a:fillRect/>
          </a:stretch>
        </p:blipFill>
        <p:spPr bwMode="auto">
          <a:xfrm>
            <a:off x="785786" y="1428736"/>
            <a:ext cx="250033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2708" y="170637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Орфография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40 баллов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323528" y="980728"/>
            <a:ext cx="5904656" cy="5231490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Спишите текст, вставляя пропущенный буквы и знаки препинания.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Алёша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с…строй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купили букет мимоз. Они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вес…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вбежали в дом. Чудный запах лился от цветов. Вот пушистый букет на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Малышка Аннушка сунула нос в букет. С щеки упала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п…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льца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Как хороши были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мимозы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Это цветы для мамы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тланы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2462" y="5429264"/>
            <a:ext cx="531906" cy="782954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Рисунок 4" descr="http://almaty.ilotok.kz/content/visitor/images/201304/05/f20130405095229-1343902177_376419477_1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1029" y="1214423"/>
            <a:ext cx="3054375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3275856" y="1071546"/>
            <a:ext cx="5296672" cy="430167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Алёша с сестрой купили букет мимоз. Они весело вбежали в дом. Чудный запах лился от цветов. Вот пушистый букет на столе. Малышка Аннушка сунула нос в букет. С щеки упала пыльца. Как хороши были мимозы! Это цветы для мамы Светланы.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с вырезом 9">
            <a:hlinkClick r:id="rId2" action="ppaction://hlinksldjump"/>
          </p:cNvPr>
          <p:cNvSpPr/>
          <p:nvPr/>
        </p:nvSpPr>
        <p:spPr>
          <a:xfrm>
            <a:off x="7858148" y="5929330"/>
            <a:ext cx="785818" cy="413194"/>
          </a:xfrm>
          <a:prstGeom prst="notchedRightArrow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Рисунок 2" descr="http://img1.liveinternet.ru/images/attach/c/5/88/402/88402611_large_3085196_x_e13c2d60.jpg"/>
          <p:cNvPicPr>
            <a:picLocks noChangeAspect="1" noChangeArrowheads="1"/>
          </p:cNvPicPr>
          <p:nvPr/>
        </p:nvPicPr>
        <p:blipFill>
          <a:blip r:embed="rId4" cstate="print"/>
          <a:srcRect l="9795" t="7464" r="11842" b="4202"/>
          <a:stretch>
            <a:fillRect/>
          </a:stretch>
        </p:blipFill>
        <p:spPr bwMode="auto">
          <a:xfrm>
            <a:off x="642910" y="1142984"/>
            <a:ext cx="250033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6321" y="242645"/>
            <a:ext cx="6858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Фонетика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20 баллов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706596" y="1328731"/>
            <a:ext cx="3643338" cy="4286280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Сколько букв, слогов и звуков в слове- транквилизатор.</a:t>
            </a:r>
          </a:p>
        </p:txBody>
      </p:sp>
      <p:pic>
        <p:nvPicPr>
          <p:cNvPr id="1026" name="Рисунок 1" descr="http://img0.liveinternet.ru/images/attach/c/3/76/277/76277572_large_school03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00165"/>
            <a:ext cx="4000528" cy="43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2462" y="5143512"/>
            <a:ext cx="531906" cy="1068706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8692" y="170637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Орфография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50 баллов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28596" y="1071546"/>
            <a:ext cx="5143536" cy="4572032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Найдите речевые ошибки, запишите предложения в правильной форме.</a:t>
            </a:r>
          </a:p>
          <a:p>
            <a:pPr algn="ctr"/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А) С обоих сторон раздавались голоса.</a:t>
            </a:r>
          </a:p>
          <a:p>
            <a:pPr algn="ctr"/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Б) Ихние дети плохо воспитаны.</a:t>
            </a:r>
          </a:p>
          <a:p>
            <a:pPr algn="ctr"/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В) Моя мама работает инженершей на заводе.</a:t>
            </a:r>
          </a:p>
        </p:txBody>
      </p:sp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2462" y="5429264"/>
            <a:ext cx="531906" cy="782954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Рисунок 4" descr="http://almaty.ilotok.kz/content/visitor/images/201304/05/f20130405095229-1343902177_376419477_1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2081" y="1214423"/>
            <a:ext cx="3054375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3500430" y="1071546"/>
            <a:ext cx="5072130" cy="3786214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А) С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обеих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сторон раздавались голоса.</a:t>
            </a:r>
          </a:p>
          <a:p>
            <a:pPr algn="ctr"/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Б)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Их дети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плохо воспитаны.</a:t>
            </a:r>
          </a:p>
          <a:p>
            <a:pPr algn="ctr"/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В) Моя мама работает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инженером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заводе.</a:t>
            </a:r>
          </a:p>
        </p:txBody>
      </p:sp>
      <p:sp>
        <p:nvSpPr>
          <p:cNvPr id="10" name="Стрелка вправо с вырезом 9">
            <a:hlinkClick r:id="rId2" action="ppaction://hlinksldjump"/>
          </p:cNvPr>
          <p:cNvSpPr/>
          <p:nvPr/>
        </p:nvSpPr>
        <p:spPr>
          <a:xfrm>
            <a:off x="7858148" y="5929330"/>
            <a:ext cx="785818" cy="413194"/>
          </a:xfrm>
          <a:prstGeom prst="notchedRightArrow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Рисунок 2" descr="http://img1.liveinternet.ru/images/attach/c/5/88/402/88402611_large_3085196_x_e13c2d60.jpg"/>
          <p:cNvPicPr>
            <a:picLocks noChangeAspect="1" noChangeArrowheads="1"/>
          </p:cNvPicPr>
          <p:nvPr/>
        </p:nvPicPr>
        <p:blipFill>
          <a:blip r:embed="rId4" cstate="print"/>
          <a:srcRect l="9795" t="7464" r="11842" b="4202"/>
          <a:stretch>
            <a:fillRect/>
          </a:stretch>
        </p:blipFill>
        <p:spPr bwMode="auto">
          <a:xfrm>
            <a:off x="714348" y="1357298"/>
            <a:ext cx="250033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42645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Синтаксис и пунктуация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10 баллов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1285852" y="1571612"/>
            <a:ext cx="3857652" cy="3857652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изучают синтаксис и пунктуация?</a:t>
            </a: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2462" y="5429264"/>
            <a:ext cx="531906" cy="782954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Рисунок 3" descr="http://4.bp.blogspot.com/_CHG2GRbeET8/RtU7rt2Wx_I/AAAAAAAACPg/lgQLyyizObg/s200/wise_ow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714488"/>
            <a:ext cx="285752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3000364" y="571480"/>
            <a:ext cx="5572164" cy="4714908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Синтаксис – раздел грамматики, который изучает строение и значение словосочетаний, предложений, текста.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Пунктуация – система знаков препинания, правила их употребления, их расстановка в тексте.</a:t>
            </a:r>
          </a:p>
        </p:txBody>
      </p:sp>
      <p:sp>
        <p:nvSpPr>
          <p:cNvPr id="10" name="Стрелка вправо с вырезом 9">
            <a:hlinkClick r:id="rId2" action="ppaction://hlinksldjump"/>
          </p:cNvPr>
          <p:cNvSpPr/>
          <p:nvPr/>
        </p:nvSpPr>
        <p:spPr>
          <a:xfrm>
            <a:off x="7858148" y="6021288"/>
            <a:ext cx="785818" cy="321236"/>
          </a:xfrm>
          <a:prstGeom prst="notchedRightArrow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Рисунок 2" descr="http://img1.liveinternet.ru/images/attach/c/5/88/402/88402611_large_3085196_x_e13c2d60.jpg"/>
          <p:cNvPicPr>
            <a:picLocks noChangeAspect="1" noChangeArrowheads="1"/>
          </p:cNvPicPr>
          <p:nvPr/>
        </p:nvPicPr>
        <p:blipFill>
          <a:blip r:embed="rId4" cstate="print"/>
          <a:srcRect l="9795" t="7464" r="11842" b="4202"/>
          <a:stretch>
            <a:fillRect/>
          </a:stretch>
        </p:blipFill>
        <p:spPr bwMode="auto">
          <a:xfrm>
            <a:off x="357158" y="1428736"/>
            <a:ext cx="250033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42645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Синтаксис и пунктуация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20 баллов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857224" y="1285860"/>
            <a:ext cx="3857652" cy="3857652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Вопрос - шутка:</a:t>
            </a: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Всякую ли точку нужно считать знаком препинания?</a:t>
            </a: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2462" y="5429264"/>
            <a:ext cx="531906" cy="782954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Рисунок 3" descr="http://4.bp.blogspot.com/_CHG2GRbeET8/RtU7rt2Wx_I/AAAAAAAACPg/lgQLyyizObg/s200/wise_ow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714488"/>
            <a:ext cx="285752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3714744" y="1000108"/>
            <a:ext cx="4857784" cy="392909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Нет!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Точка –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«место в пространстве»,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«место, пункт, где что-нибудь происходит»,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«знак препинания».</a:t>
            </a:r>
          </a:p>
        </p:txBody>
      </p:sp>
      <p:sp>
        <p:nvSpPr>
          <p:cNvPr id="10" name="Стрелка вправо с вырезом 9">
            <a:hlinkClick r:id="rId2" action="ppaction://hlinksldjump"/>
          </p:cNvPr>
          <p:cNvSpPr/>
          <p:nvPr/>
        </p:nvSpPr>
        <p:spPr>
          <a:xfrm>
            <a:off x="7858148" y="5929330"/>
            <a:ext cx="785818" cy="413194"/>
          </a:xfrm>
          <a:prstGeom prst="notchedRightArrow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Рисунок 2" descr="http://img1.liveinternet.ru/images/attach/c/5/88/402/88402611_large_3085196_x_e13c2d60.jpg"/>
          <p:cNvPicPr>
            <a:picLocks noChangeAspect="1" noChangeArrowheads="1"/>
          </p:cNvPicPr>
          <p:nvPr/>
        </p:nvPicPr>
        <p:blipFill>
          <a:blip r:embed="rId4" cstate="print"/>
          <a:srcRect l="9795" t="7464" r="11842" b="4202"/>
          <a:stretch>
            <a:fillRect/>
          </a:stretch>
        </p:blipFill>
        <p:spPr bwMode="auto">
          <a:xfrm>
            <a:off x="785786" y="1357298"/>
            <a:ext cx="250033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170637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Синтаксис и пунктуация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30 баллов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1285852" y="1071546"/>
            <a:ext cx="3857652" cy="3857652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Найдите «Четвёртое лишнее».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Свежий ветер, летел высоко, светила луна, написал письмо. </a:t>
            </a: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2462" y="5429264"/>
            <a:ext cx="531906" cy="782954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Рисунок 3" descr="http://4.bp.blogspot.com/_CHG2GRbeET8/RtU7rt2Wx_I/AAAAAAAACPg/lgQLyyizObg/s200/wise_ow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714488"/>
            <a:ext cx="285752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3000364" y="571480"/>
            <a:ext cx="5572164" cy="4714908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Светила луна (не является словосочетанием)</a:t>
            </a:r>
          </a:p>
        </p:txBody>
      </p:sp>
      <p:sp>
        <p:nvSpPr>
          <p:cNvPr id="10" name="Стрелка вправо с вырезом 9">
            <a:hlinkClick r:id="rId2" action="ppaction://hlinksldjump"/>
          </p:cNvPr>
          <p:cNvSpPr/>
          <p:nvPr/>
        </p:nvSpPr>
        <p:spPr>
          <a:xfrm>
            <a:off x="7858148" y="5929330"/>
            <a:ext cx="785818" cy="413194"/>
          </a:xfrm>
          <a:prstGeom prst="notchedRightArrow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Рисунок 2" descr="http://img1.liveinternet.ru/images/attach/c/5/88/402/88402611_large_3085196_x_e13c2d60.jpg"/>
          <p:cNvPicPr>
            <a:picLocks noChangeAspect="1" noChangeArrowheads="1"/>
          </p:cNvPicPr>
          <p:nvPr/>
        </p:nvPicPr>
        <p:blipFill>
          <a:blip r:embed="rId4" cstate="print"/>
          <a:srcRect l="9795" t="7464" r="11842" b="4202"/>
          <a:stretch>
            <a:fillRect/>
          </a:stretch>
        </p:blipFill>
        <p:spPr bwMode="auto">
          <a:xfrm>
            <a:off x="428596" y="1357298"/>
            <a:ext cx="250033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763688" y="4653136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98629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Синтаксис и пунктуация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40 баллов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539552" y="999538"/>
            <a:ext cx="4675960" cy="5021750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993300"/>
                </a:solidFill>
              </a:rPr>
              <a:t>Сделайте полный синтаксический разбор.  </a:t>
            </a:r>
          </a:p>
          <a:p>
            <a:pPr algn="ctr"/>
            <a:r>
              <a:rPr lang="ru-RU" sz="2400" i="1" dirty="0" smtClean="0">
                <a:solidFill>
                  <a:srgbClr val="993300"/>
                </a:solidFill>
              </a:rPr>
              <a:t>В </a:t>
            </a:r>
            <a:r>
              <a:rPr lang="ru-RU" sz="2400" i="1" dirty="0">
                <a:solidFill>
                  <a:srgbClr val="993300"/>
                </a:solidFill>
              </a:rPr>
              <a:t>букете были розы и лилии, но ей больше нравились тюльпаны.</a:t>
            </a:r>
            <a:endParaRPr lang="ru-RU" sz="2400" dirty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2462" y="5429264"/>
            <a:ext cx="531906" cy="782954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Рисунок 3" descr="http://4.bp.blogspot.com/_CHG2GRbeET8/RtU7rt2Wx_I/AAAAAAAACPg/lgQLyyizObg/s200/wise_ow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714488"/>
            <a:ext cx="285752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3731321" y="1052736"/>
            <a:ext cx="4536504" cy="4233652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Повеств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невоскл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сложное: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1.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двусост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., распр., осложненное,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двусост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., распр., неосложненное.  </a:t>
            </a:r>
          </a:p>
        </p:txBody>
      </p:sp>
      <p:sp>
        <p:nvSpPr>
          <p:cNvPr id="10" name="Стрелка вправо с вырезом 9">
            <a:hlinkClick r:id="rId2" action="ppaction://hlinksldjump"/>
          </p:cNvPr>
          <p:cNvSpPr/>
          <p:nvPr/>
        </p:nvSpPr>
        <p:spPr>
          <a:xfrm>
            <a:off x="7858148" y="5929330"/>
            <a:ext cx="785818" cy="413194"/>
          </a:xfrm>
          <a:prstGeom prst="notchedRightArrow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Рисунок 2" descr="http://img1.liveinternet.ru/images/attach/c/5/88/402/88402611_large_3085196_x_e13c2d60.jpg"/>
          <p:cNvPicPr>
            <a:picLocks noChangeAspect="1" noChangeArrowheads="1"/>
          </p:cNvPicPr>
          <p:nvPr/>
        </p:nvPicPr>
        <p:blipFill>
          <a:blip r:embed="rId4" cstate="print"/>
          <a:srcRect l="9795" t="7464" r="11842" b="4202"/>
          <a:stretch>
            <a:fillRect/>
          </a:stretch>
        </p:blipFill>
        <p:spPr bwMode="auto">
          <a:xfrm>
            <a:off x="919542" y="1441846"/>
            <a:ext cx="250033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3500398" y="1071546"/>
            <a:ext cx="5072130" cy="3786214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Букв: 14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Звуков: 14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Слогов: 5</a:t>
            </a:r>
          </a:p>
        </p:txBody>
      </p:sp>
      <p:sp>
        <p:nvSpPr>
          <p:cNvPr id="10" name="Стрелка вправо с вырезом 9">
            <a:hlinkClick r:id="rId2" action="ppaction://hlinksldjump"/>
          </p:cNvPr>
          <p:cNvSpPr/>
          <p:nvPr/>
        </p:nvSpPr>
        <p:spPr>
          <a:xfrm>
            <a:off x="7858148" y="5929330"/>
            <a:ext cx="785818" cy="413194"/>
          </a:xfrm>
          <a:prstGeom prst="notchedRightArrow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Рисунок 2" descr="http://img1.liveinternet.ru/images/attach/c/5/88/402/88402611_large_3085196_x_e13c2d60.jpg"/>
          <p:cNvPicPr>
            <a:picLocks noChangeAspect="1" noChangeArrowheads="1"/>
          </p:cNvPicPr>
          <p:nvPr/>
        </p:nvPicPr>
        <p:blipFill>
          <a:blip r:embed="rId4" cstate="print"/>
          <a:srcRect l="9795" t="7464" r="11842" b="4202"/>
          <a:stretch>
            <a:fillRect/>
          </a:stretch>
        </p:blipFill>
        <p:spPr bwMode="auto">
          <a:xfrm>
            <a:off x="642910" y="1142984"/>
            <a:ext cx="250033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6644" y="-24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Синтаксис и пунктуация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50 баллов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0" y="908720"/>
            <a:ext cx="6948264" cy="5616624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Составьте предложение, взяв из исходных указанные слова.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1.С тихим шорохом пробежал по саду ветерок.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Возьмите определение, поставьте его в им. п., жен. р., ед. ч.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2.Ночью земля покрылась снегом.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Возьмите обстоятельство и употребите его как подлежащее.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3.Мама тихо опустилась на диван.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Возьмите сказуемое.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4.Над городом пролетел самолёт.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Возьмите обстоятельство.</a:t>
            </a: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2462" y="5429264"/>
            <a:ext cx="531906" cy="782954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Рисунок 3" descr="http://4.bp.blogspot.com/_CHG2GRbeET8/RtU7rt2Wx_I/AAAAAAAACPg/lgQLyyizObg/s200/wise_ow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714488"/>
            <a:ext cx="273630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3779912" y="1340768"/>
            <a:ext cx="4464496" cy="394562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Тихая ночь опустилась над городом.</a:t>
            </a:r>
          </a:p>
        </p:txBody>
      </p:sp>
      <p:sp>
        <p:nvSpPr>
          <p:cNvPr id="10" name="Стрелка вправо с вырезом 9">
            <a:hlinkClick r:id="rId2" action="ppaction://hlinksldjump"/>
          </p:cNvPr>
          <p:cNvSpPr/>
          <p:nvPr/>
        </p:nvSpPr>
        <p:spPr>
          <a:xfrm>
            <a:off x="7858148" y="5929330"/>
            <a:ext cx="785818" cy="413194"/>
          </a:xfrm>
          <a:prstGeom prst="notchedRightArrow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Рисунок 2" descr="http://img1.liveinternet.ru/images/attach/c/5/88/402/88402611_large_3085196_x_e13c2d60.jpg"/>
          <p:cNvPicPr>
            <a:picLocks noChangeAspect="1" noChangeArrowheads="1"/>
          </p:cNvPicPr>
          <p:nvPr/>
        </p:nvPicPr>
        <p:blipFill>
          <a:blip r:embed="rId4" cstate="print"/>
          <a:srcRect l="9795" t="7464" r="11842" b="4202"/>
          <a:stretch>
            <a:fillRect/>
          </a:stretch>
        </p:blipFill>
        <p:spPr bwMode="auto">
          <a:xfrm>
            <a:off x="1063558" y="1556792"/>
            <a:ext cx="250033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42645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Лексика. Фразеология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10 баллов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857224" y="1285860"/>
            <a:ext cx="3857652" cy="3857652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изучают лексика и фразеология?</a:t>
            </a: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2462" y="5429264"/>
            <a:ext cx="531906" cy="782954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Рисунок 2" descr="http://school15.edu-kolomna.ru/local/images/school15/antn027_gif_1282216028.gif"/>
          <p:cNvPicPr>
            <a:picLocks noChangeAspect="1" noChangeArrowheads="1"/>
          </p:cNvPicPr>
          <p:nvPr/>
        </p:nvPicPr>
        <p:blipFill>
          <a:blip r:embed="rId4" cstate="print"/>
          <a:srcRect t="7404" r="6122" b="14849"/>
          <a:stretch>
            <a:fillRect/>
          </a:stretch>
        </p:blipFill>
        <p:spPr bwMode="auto">
          <a:xfrm>
            <a:off x="4786314" y="1643050"/>
            <a:ext cx="364333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3071802" y="571480"/>
            <a:ext cx="5572164" cy="4714908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Лексика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это раздел науки о языке, который изучает словарный состав языка.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Фразеология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раздел языкознания, изучающий фразеологический состав языка.</a:t>
            </a:r>
          </a:p>
        </p:txBody>
      </p:sp>
      <p:sp>
        <p:nvSpPr>
          <p:cNvPr id="10" name="Стрелка вправо с вырезом 9">
            <a:hlinkClick r:id="rId2" action="ppaction://hlinksldjump"/>
          </p:cNvPr>
          <p:cNvSpPr/>
          <p:nvPr/>
        </p:nvSpPr>
        <p:spPr>
          <a:xfrm>
            <a:off x="7858148" y="5929330"/>
            <a:ext cx="785818" cy="413194"/>
          </a:xfrm>
          <a:prstGeom prst="notchedRightArrow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Рисунок 2" descr="http://img1.liveinternet.ru/images/attach/c/5/88/402/88402611_large_3085196_x_e13c2d60.jpg"/>
          <p:cNvPicPr>
            <a:picLocks noChangeAspect="1" noChangeArrowheads="1"/>
          </p:cNvPicPr>
          <p:nvPr/>
        </p:nvPicPr>
        <p:blipFill>
          <a:blip r:embed="rId4" cstate="print"/>
          <a:srcRect l="9795" t="7464" r="11842" b="4202"/>
          <a:stretch>
            <a:fillRect/>
          </a:stretch>
        </p:blipFill>
        <p:spPr bwMode="auto">
          <a:xfrm>
            <a:off x="571472" y="1357298"/>
            <a:ext cx="235745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386661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Лексика. Фразеология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20 баллов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285720" y="1517274"/>
            <a:ext cx="4929222" cy="4071966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Какие языковые средства использованы в пословицах:</a:t>
            </a: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Старый друг лучше новых двух.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Маленькое дело лучше большого безделья.</a:t>
            </a: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2462" y="5429264"/>
            <a:ext cx="531906" cy="782954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Рисунок 2" descr="http://school15.edu-kolomna.ru/local/images/school15/antn027_gif_1282216028.gif"/>
          <p:cNvPicPr>
            <a:picLocks noChangeAspect="1" noChangeArrowheads="1"/>
          </p:cNvPicPr>
          <p:nvPr/>
        </p:nvPicPr>
        <p:blipFill>
          <a:blip r:embed="rId4" cstate="print"/>
          <a:srcRect t="7404" r="6122" b="14849"/>
          <a:stretch>
            <a:fillRect/>
          </a:stretch>
        </p:blipFill>
        <p:spPr bwMode="auto">
          <a:xfrm>
            <a:off x="4786314" y="1643050"/>
            <a:ext cx="364333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3714744" y="1000108"/>
            <a:ext cx="4857784" cy="3786214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Антонимы</a:t>
            </a:r>
          </a:p>
        </p:txBody>
      </p:sp>
      <p:sp>
        <p:nvSpPr>
          <p:cNvPr id="10" name="Стрелка вправо с вырезом 9">
            <a:hlinkClick r:id="rId2" action="ppaction://hlinksldjump"/>
          </p:cNvPr>
          <p:cNvSpPr/>
          <p:nvPr/>
        </p:nvSpPr>
        <p:spPr>
          <a:xfrm>
            <a:off x="7858148" y="5929330"/>
            <a:ext cx="785818" cy="413194"/>
          </a:xfrm>
          <a:prstGeom prst="notchedRightArrow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Рисунок 2" descr="http://img1.liveinternet.ru/images/attach/c/5/88/402/88402611_large_3085196_x_e13c2d60.jpg"/>
          <p:cNvPicPr>
            <a:picLocks noChangeAspect="1" noChangeArrowheads="1"/>
          </p:cNvPicPr>
          <p:nvPr/>
        </p:nvPicPr>
        <p:blipFill>
          <a:blip r:embed="rId4" cstate="print"/>
          <a:srcRect l="9795" t="7464" r="11842" b="4202"/>
          <a:stretch>
            <a:fillRect/>
          </a:stretch>
        </p:blipFill>
        <p:spPr bwMode="auto">
          <a:xfrm>
            <a:off x="611560" y="1556792"/>
            <a:ext cx="285752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170637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Лексика. Фразеология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30 баллов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285720" y="1214422"/>
            <a:ext cx="5357850" cy="4929222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2462" y="5429264"/>
            <a:ext cx="531906" cy="782954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Рисунок 2" descr="http://school15.edu-kolomna.ru/local/images/school15/antn027_gif_1282216028.gif"/>
          <p:cNvPicPr>
            <a:picLocks noChangeAspect="1" noChangeArrowheads="1"/>
          </p:cNvPicPr>
          <p:nvPr/>
        </p:nvPicPr>
        <p:blipFill>
          <a:blip r:embed="rId4" cstate="print"/>
          <a:srcRect t="7404" r="6122" b="14849"/>
          <a:stretch>
            <a:fillRect/>
          </a:stretch>
        </p:blipFill>
        <p:spPr bwMode="auto">
          <a:xfrm>
            <a:off x="5072066" y="2071678"/>
            <a:ext cx="364333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75656" y="2295835"/>
            <a:ext cx="34930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Разгадаешь ребус – </a:t>
            </a: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прочтёшь фразеологизм.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ru-RU" altLang="ru-RU" sz="5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https://arhivurokov.ru/multiurok/html/2017/01/26/s_5889999ad9315/539258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79033"/>
            <a:ext cx="4305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3357554" y="662868"/>
            <a:ext cx="5214974" cy="5286412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Бить баклуши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с вырезом 9">
            <a:hlinkClick r:id="rId2" action="ppaction://hlinksldjump"/>
          </p:cNvPr>
          <p:cNvSpPr/>
          <p:nvPr/>
        </p:nvSpPr>
        <p:spPr>
          <a:xfrm>
            <a:off x="7812360" y="5949280"/>
            <a:ext cx="831606" cy="393244"/>
          </a:xfrm>
          <a:prstGeom prst="notchedRightArrow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Рисунок 2" descr="http://img1.liveinternet.ru/images/attach/c/5/88/402/88402611_large_3085196_x_e13c2d60.jpg"/>
          <p:cNvPicPr>
            <a:picLocks noChangeAspect="1" noChangeArrowheads="1"/>
          </p:cNvPicPr>
          <p:nvPr/>
        </p:nvPicPr>
        <p:blipFill>
          <a:blip r:embed="rId4" cstate="print"/>
          <a:srcRect l="9795" t="7464" r="11842" b="4202"/>
          <a:stretch>
            <a:fillRect/>
          </a:stretch>
        </p:blipFill>
        <p:spPr bwMode="auto">
          <a:xfrm>
            <a:off x="500034" y="1571612"/>
            <a:ext cx="250033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170637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Лексика. Фразеология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40 баллов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500034" y="1214422"/>
            <a:ext cx="4357718" cy="4143404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«Четвёртое лишнее»: бить баклуши, валять дурака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теорема П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ифагора, ворон считать.</a:t>
            </a:r>
          </a:p>
        </p:txBody>
      </p:sp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2462" y="5429264"/>
            <a:ext cx="531906" cy="782954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Рисунок 2" descr="http://school15.edu-kolomna.ru/local/images/school15/antn027_gif_1282216028.gif"/>
          <p:cNvPicPr>
            <a:picLocks noChangeAspect="1" noChangeArrowheads="1"/>
          </p:cNvPicPr>
          <p:nvPr/>
        </p:nvPicPr>
        <p:blipFill>
          <a:blip r:embed="rId4" cstate="print"/>
          <a:srcRect t="7404" r="6122" b="14849"/>
          <a:stretch>
            <a:fillRect/>
          </a:stretch>
        </p:blipFill>
        <p:spPr bwMode="auto">
          <a:xfrm>
            <a:off x="4857752" y="1643050"/>
            <a:ext cx="364333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3929058" y="785794"/>
            <a:ext cx="4500594" cy="4714908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теорема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Пифагора</a:t>
            </a:r>
          </a:p>
        </p:txBody>
      </p:sp>
      <p:sp>
        <p:nvSpPr>
          <p:cNvPr id="10" name="Стрелка вправо с вырезом 9">
            <a:hlinkClick r:id="rId2" action="ppaction://hlinksldjump"/>
          </p:cNvPr>
          <p:cNvSpPr/>
          <p:nvPr/>
        </p:nvSpPr>
        <p:spPr>
          <a:xfrm>
            <a:off x="7858148" y="5929330"/>
            <a:ext cx="785818" cy="413194"/>
          </a:xfrm>
          <a:prstGeom prst="notchedRightArrow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Рисунок 2" descr="http://img1.liveinternet.ru/images/attach/c/5/88/402/88402611_large_3085196_x_e13c2d60.jpg"/>
          <p:cNvPicPr>
            <a:picLocks noChangeAspect="1" noChangeArrowheads="1"/>
          </p:cNvPicPr>
          <p:nvPr/>
        </p:nvPicPr>
        <p:blipFill>
          <a:blip r:embed="rId4" cstate="print"/>
          <a:srcRect l="9795" t="7464" r="11842" b="4202"/>
          <a:stretch>
            <a:fillRect/>
          </a:stretch>
        </p:blipFill>
        <p:spPr bwMode="auto">
          <a:xfrm>
            <a:off x="1071538" y="1428736"/>
            <a:ext cx="250033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14291"/>
            <a:ext cx="8001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Фонетика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30 баллов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286248" y="1643050"/>
            <a:ext cx="4429156" cy="4500594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 что превратятся  башня,  жар, борт, бочка, быль, жалость, если в них заменить начальные звонкие на глухие?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Рисунок 1" descr="http://img0.liveinternet.ru/images/attach/c/3/76/277/76277572_large_school03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28793"/>
            <a:ext cx="4000528" cy="43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3900" y="5214950"/>
            <a:ext cx="531906" cy="925830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5" y="-24"/>
            <a:ext cx="7222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Лексика. Фразеология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50 баллов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28596" y="954083"/>
            <a:ext cx="6429420" cy="5500726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Найдите в загадке синонимы: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Простое слово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промежуток: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театре несколько минут,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Пока начнётся новый акт,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называем все … ;</a:t>
            </a: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время что-то прекратив,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объявляем …;</a:t>
            </a: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борьбе, в труде устали слишком –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Дают уставшим … ;</a:t>
            </a: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После урока непременно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Нужна ребятам …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2462" y="5429264"/>
            <a:ext cx="531906" cy="782954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Рисунок 2" descr="http://school15.edu-kolomna.ru/local/images/school15/antn027_gif_1282216028.gif"/>
          <p:cNvPicPr>
            <a:picLocks noChangeAspect="1" noChangeArrowheads="1"/>
          </p:cNvPicPr>
          <p:nvPr/>
        </p:nvPicPr>
        <p:blipFill>
          <a:blip r:embed="rId4" cstate="print"/>
          <a:srcRect t="7404" r="6122" b="14849"/>
          <a:stretch>
            <a:fillRect/>
          </a:stretch>
        </p:blipFill>
        <p:spPr bwMode="auto">
          <a:xfrm>
            <a:off x="5972642" y="1714488"/>
            <a:ext cx="284783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4286248" y="785794"/>
            <a:ext cx="4286280" cy="428628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Антракт, перерыв, передышка, перемена</a:t>
            </a:r>
          </a:p>
        </p:txBody>
      </p:sp>
      <p:sp>
        <p:nvSpPr>
          <p:cNvPr id="10" name="Стрелка вправо с вырезом 9">
            <a:hlinkClick r:id="rId2" action="ppaction://hlinksldjump"/>
          </p:cNvPr>
          <p:cNvSpPr/>
          <p:nvPr/>
        </p:nvSpPr>
        <p:spPr>
          <a:xfrm>
            <a:off x="7858148" y="5929330"/>
            <a:ext cx="785818" cy="413194"/>
          </a:xfrm>
          <a:prstGeom prst="notchedRightArrow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Рисунок 2" descr="http://img1.liveinternet.ru/images/attach/c/5/88/402/88402611_large_3085196_x_e13c2d60.jpg"/>
          <p:cNvPicPr>
            <a:picLocks noChangeAspect="1" noChangeArrowheads="1"/>
          </p:cNvPicPr>
          <p:nvPr/>
        </p:nvPicPr>
        <p:blipFill>
          <a:blip r:embed="rId4" cstate="print"/>
          <a:srcRect l="9795" t="7464" r="11842" b="4202"/>
          <a:stretch>
            <a:fillRect/>
          </a:stretch>
        </p:blipFill>
        <p:spPr bwMode="auto">
          <a:xfrm>
            <a:off x="1285852" y="1428736"/>
            <a:ext cx="250033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75656" y="908720"/>
            <a:ext cx="619268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Молодцы!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>
            <a:hlinkClick r:id="" action="ppaction://hlinkshowjump?jump=endshow"/>
          </p:cNvPr>
          <p:cNvSpPr/>
          <p:nvPr/>
        </p:nvSpPr>
        <p:spPr>
          <a:xfrm>
            <a:off x="7380312" y="6093296"/>
            <a:ext cx="1296144" cy="332656"/>
          </a:xfrm>
          <a:prstGeom prst="rect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Завершить  показ </a:t>
            </a:r>
            <a:endParaRPr lang="ru-RU" sz="9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9734">
            <a:off x="1850383" y="2184617"/>
            <a:ext cx="5715999" cy="311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3500398" y="1071546"/>
            <a:ext cx="5072130" cy="3786214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башня- пашня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жар – шар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борт- -порт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бочка – почка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быль – пыль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жалость- шалость</a:t>
            </a: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с вырезом 9">
            <a:hlinkClick r:id="rId2" action="ppaction://hlinksldjump"/>
          </p:cNvPr>
          <p:cNvSpPr/>
          <p:nvPr/>
        </p:nvSpPr>
        <p:spPr>
          <a:xfrm>
            <a:off x="7858148" y="5929330"/>
            <a:ext cx="785818" cy="413194"/>
          </a:xfrm>
          <a:prstGeom prst="notchedRightArrow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Рисунок 2" descr="http://img1.liveinternet.ru/images/attach/c/5/88/402/88402611_large_3085196_x_e13c2d60.jpg"/>
          <p:cNvPicPr>
            <a:picLocks noChangeAspect="1" noChangeArrowheads="1"/>
          </p:cNvPicPr>
          <p:nvPr/>
        </p:nvPicPr>
        <p:blipFill>
          <a:blip r:embed="rId4" cstate="print"/>
          <a:srcRect l="9795" t="7464" r="11842" b="4202"/>
          <a:stretch>
            <a:fillRect/>
          </a:stretch>
        </p:blipFill>
        <p:spPr bwMode="auto">
          <a:xfrm>
            <a:off x="785786" y="1357298"/>
            <a:ext cx="250033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242645"/>
            <a:ext cx="7143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Фонетика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40 баллов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714876" y="1500174"/>
            <a:ext cx="3643338" cy="4000528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 называется наука, изучающая нормы произношения?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Рисунок 1" descr="http://img0.liveinternet.ru/images/attach/c/3/76/277/76277572_large_school03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43041"/>
            <a:ext cx="4000528" cy="43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2462" y="5357826"/>
            <a:ext cx="531906" cy="854392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3500398" y="1071546"/>
            <a:ext cx="5072130" cy="3786214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Орфоэпия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с вырезом 9">
            <a:hlinkClick r:id="rId2" action="ppaction://hlinksldjump"/>
          </p:cNvPr>
          <p:cNvSpPr/>
          <p:nvPr/>
        </p:nvSpPr>
        <p:spPr>
          <a:xfrm>
            <a:off x="7858148" y="5929330"/>
            <a:ext cx="785818" cy="413194"/>
          </a:xfrm>
          <a:prstGeom prst="notchedRightArrow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678435"/>
            <a:ext cx="1928826" cy="1428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Рисунок 2" descr="http://img1.liveinternet.ru/images/attach/c/5/88/402/88402611_large_3085196_x_e13c2d60.jpg"/>
          <p:cNvPicPr>
            <a:picLocks noChangeAspect="1" noChangeArrowheads="1"/>
          </p:cNvPicPr>
          <p:nvPr/>
        </p:nvPicPr>
        <p:blipFill>
          <a:blip r:embed="rId4" cstate="print"/>
          <a:srcRect l="9795" t="7464" r="11842" b="4202"/>
          <a:stretch>
            <a:fillRect/>
          </a:stretch>
        </p:blipFill>
        <p:spPr bwMode="auto">
          <a:xfrm>
            <a:off x="714348" y="1357298"/>
            <a:ext cx="250033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3540</TotalTime>
  <Words>1406</Words>
  <Application>Microsoft Office PowerPoint</Application>
  <PresentationFormat>Экран (4:3)</PresentationFormat>
  <Paragraphs>358</Paragraphs>
  <Slides>62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6" baseType="lpstr">
      <vt:lpstr>Arial</vt:lpstr>
      <vt:lpstr>Calibri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Учетная запись Майкрософт</cp:lastModifiedBy>
  <cp:revision>340</cp:revision>
  <cp:lastPrinted>2017-12-12T15:31:49Z</cp:lastPrinted>
  <dcterms:created xsi:type="dcterms:W3CDTF">2013-08-20T22:02:58Z</dcterms:created>
  <dcterms:modified xsi:type="dcterms:W3CDTF">2025-10-12T14:41:01Z</dcterms:modified>
</cp:coreProperties>
</file>