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0"/>
  </p:notesMasterIdLst>
  <p:sldIdLst>
    <p:sldId id="256" r:id="rId2"/>
    <p:sldId id="257" r:id="rId3"/>
    <p:sldId id="263" r:id="rId4"/>
    <p:sldId id="267" r:id="rId5"/>
    <p:sldId id="279" r:id="rId6"/>
    <p:sldId id="280" r:id="rId7"/>
    <p:sldId id="270" r:id="rId8"/>
    <p:sldId id="273" r:id="rId9"/>
    <p:sldId id="269" r:id="rId10"/>
    <p:sldId id="278" r:id="rId11"/>
    <p:sldId id="266" r:id="rId12"/>
    <p:sldId id="264" r:id="rId13"/>
    <p:sldId id="265" r:id="rId14"/>
    <p:sldId id="272" r:id="rId15"/>
    <p:sldId id="258" r:id="rId16"/>
    <p:sldId id="260" r:id="rId17"/>
    <p:sldId id="275" r:id="rId18"/>
    <p:sldId id="276" r:id="rId19"/>
    <p:sldId id="281" r:id="rId20"/>
    <p:sldId id="262" r:id="rId21"/>
    <p:sldId id="268" r:id="rId22"/>
    <p:sldId id="271" r:id="rId23"/>
    <p:sldId id="274" r:id="rId24"/>
    <p:sldId id="259" r:id="rId25"/>
    <p:sldId id="285" r:id="rId26"/>
    <p:sldId id="26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08B42-34F3-4E94-A8C9-F4F792A1596B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83F2D-6609-414B-88F8-B1A80EED1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4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83F2D-6609-414B-88F8-B1A80EED119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4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600-8F10-44AA-B616-AC073985BE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42C6-4E4B-4DBA-88DD-E1ED5687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600-8F10-44AA-B616-AC073985BE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42C6-4E4B-4DBA-88DD-E1ED5687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8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600-8F10-44AA-B616-AC073985BE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42C6-4E4B-4DBA-88DD-E1ED5687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6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600-8F10-44AA-B616-AC073985BE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42C6-4E4B-4DBA-88DD-E1ED5687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0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600-8F10-44AA-B616-AC073985BE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42C6-4E4B-4DBA-88DD-E1ED5687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3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600-8F10-44AA-B616-AC073985BE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42C6-4E4B-4DBA-88DD-E1ED5687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0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600-8F10-44AA-B616-AC073985BE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42C6-4E4B-4DBA-88DD-E1ED5687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9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600-8F10-44AA-B616-AC073985BE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42C6-4E4B-4DBA-88DD-E1ED5687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4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600-8F10-44AA-B616-AC073985BE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42C6-4E4B-4DBA-88DD-E1ED5687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4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600-8F10-44AA-B616-AC073985BE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B942C6-4E4B-4DBA-88DD-E1ED5687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2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1600-8F10-44AA-B616-AC073985BE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42C6-4E4B-4DBA-88DD-E1ED5687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8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EE21600-8F10-44AA-B616-AC073985BED4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CFB942C6-4E4B-4DBA-88DD-E1ED56876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09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2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12" Type="http://schemas.openxmlformats.org/officeDocument/2006/relationships/slide" Target="slide2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6.xml"/><Relationship Id="rId11" Type="http://schemas.openxmlformats.org/officeDocument/2006/relationships/slide" Target="slide19.xml"/><Relationship Id="rId5" Type="http://schemas.openxmlformats.org/officeDocument/2006/relationships/slide" Target="slide27.xml"/><Relationship Id="rId10" Type="http://schemas.openxmlformats.org/officeDocument/2006/relationships/slide" Target="slide18.xml"/><Relationship Id="rId4" Type="http://schemas.openxmlformats.org/officeDocument/2006/relationships/slide" Target="slide20.xml"/><Relationship Id="rId9" Type="http://schemas.openxmlformats.org/officeDocument/2006/relationships/slide" Target="slide17.xml"/><Relationship Id="rId14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42_%D0%B3%D0%BE%D0%B4" TargetMode="External"/><Relationship Id="rId2" Type="http://schemas.openxmlformats.org/officeDocument/2006/relationships/hyperlink" Target="https://ru.wikipedia.org/wiki/14_%D1%84%D0%B5%D0%B2%D1%80%D0%B0%D0%BB%D1%8F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image" Target="../media/image14.png"/><Relationship Id="rId4" Type="http://schemas.openxmlformats.org/officeDocument/2006/relationships/hyperlink" Target="https://ru.wikipedia.org/wiki/6_%D0%B8%D1%8E%D0%BD%D1%8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767006"/>
            <a:ext cx="5612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СВОЯ ИГРА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3284984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День города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39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курган бессмертия брянс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7763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ДОСТОПРИМЕЧАТЕЛЬНОСТИ </a:t>
            </a:r>
            <a:r>
              <a:rPr lang="ru-RU" sz="3600" b="1" dirty="0" smtClean="0"/>
              <a:t>40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78746"/>
            <a:ext cx="8999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амятник </a:t>
            </a:r>
            <a:r>
              <a:rPr lang="ru-RU" sz="2800" b="1" dirty="0"/>
              <a:t>павшим в борьбе с немецко-фашистскими захватчиками. В его основании лежит земля из Сталинграда и Брестской крепости, Одессы и Ленинграда, Севастополя и уничтоженных фашистами брянских деревень.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2785" y="40770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Курган Бессмертия был заложен </a:t>
            </a:r>
            <a:r>
              <a:rPr lang="ru-RU" sz="2800" b="1" dirty="0" smtClean="0"/>
              <a:t>7 мая 1967 года.</a:t>
            </a:r>
            <a:endParaRPr lang="ru-RU" sz="2800" b="1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943369" y="260648"/>
            <a:ext cx="733087" cy="539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6614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МОЙ ЛЮБИМЫЙ ГОРОД </a:t>
            </a:r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  <a:cs typeface="Arial" pitchFamily="34" charset="0"/>
              </a:rPr>
              <a:t>Как называют жителей Брянска?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  <a:cs typeface="Arial" pitchFamily="34" charset="0"/>
              </a:rPr>
              <a:t>Брянчанцы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1323" y="1844824"/>
            <a:ext cx="603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Как называют жителей Брянска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06896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жителей Брянска можно правильно называть </a:t>
            </a:r>
            <a:r>
              <a:rPr lang="ru-RU" sz="2800" dirty="0" err="1"/>
              <a:t>брянцы</a:t>
            </a:r>
            <a:r>
              <a:rPr lang="ru-RU" sz="2800" dirty="0"/>
              <a:t>, </a:t>
            </a:r>
            <a:r>
              <a:rPr lang="ru-RU" sz="2800" dirty="0" err="1"/>
              <a:t>брянчане</a:t>
            </a:r>
            <a:r>
              <a:rPr lang="ru-RU" sz="2800" dirty="0"/>
              <a:t>; мужчина – </a:t>
            </a:r>
            <a:r>
              <a:rPr lang="ru-RU" sz="2800" dirty="0" err="1"/>
              <a:t>брянец</a:t>
            </a:r>
            <a:r>
              <a:rPr lang="ru-RU" sz="2800" dirty="0"/>
              <a:t> и </a:t>
            </a:r>
            <a:r>
              <a:rPr lang="ru-RU" sz="2800" dirty="0" err="1"/>
              <a:t>брянчанин</a:t>
            </a:r>
            <a:r>
              <a:rPr lang="ru-RU" sz="2800" dirty="0"/>
              <a:t>, а женщина – </a:t>
            </a:r>
            <a:r>
              <a:rPr lang="ru-RU" sz="2800" dirty="0" err="1"/>
              <a:t>брянчанка</a:t>
            </a:r>
            <a:r>
              <a:rPr lang="ru-RU" sz="2800" dirty="0"/>
              <a:t>.</a:t>
            </a: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7884368" y="457200"/>
            <a:ext cx="64807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556792"/>
            <a:ext cx="693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Какое почетное звание носит Брянск?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304" y="654617"/>
            <a:ext cx="6558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МОЙ ЛЮБИМЫЙ </a:t>
            </a:r>
            <a:r>
              <a:rPr lang="ru-RU" sz="3600" b="1" dirty="0" smtClean="0"/>
              <a:t>ГОРОД 20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960" y="2852936"/>
            <a:ext cx="4895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25 марта 2010 года</a:t>
            </a:r>
            <a:r>
              <a:rPr lang="ru-RU" sz="2800" dirty="0"/>
              <a:t> указом Президента Российской Федерации Дмитрия Медведева Брянску присвоено почётное звание «Город воинской славы».</a:t>
            </a:r>
          </a:p>
        </p:txBody>
      </p:sp>
      <p:pic>
        <p:nvPicPr>
          <p:cNvPr id="5122" name="Picture 2" descr="https://i5.photo.2gis.com/images/geo/62/8725724292071054_10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7" y="3645024"/>
            <a:ext cx="4142429" cy="30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956376" y="404664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  <a:cs typeface="Arial" pitchFamily="34" charset="0"/>
              </a:rPr>
              <a:t>Как называют жителей Брянска?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  <a:cs typeface="Arial" pitchFamily="34" charset="0"/>
              </a:rPr>
              <a:t>Брянчанцы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612511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 назывался город, который был присоединён к областному центру и ставший частью Брянска?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434" y="732211"/>
            <a:ext cx="7329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/>
              <a:t>МОЙ ЛЮБИМЫЙ ГОРОД </a:t>
            </a:r>
            <a:r>
              <a:rPr lang="ru-RU" sz="3600" b="1" dirty="0"/>
              <a:t>3</a:t>
            </a:r>
            <a:r>
              <a:rPr lang="ru-RU" sz="3600" b="1" dirty="0" smtClean="0"/>
              <a:t>0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0353" y="31409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В 1956 году </a:t>
            </a:r>
            <a:r>
              <a:rPr lang="ru-RU" sz="2800" b="1" dirty="0" err="1"/>
              <a:t>Бежица</a:t>
            </a:r>
            <a:r>
              <a:rPr lang="ru-RU" sz="2800" b="1" dirty="0"/>
              <a:t> была включена в состав Брянска и с тех пор, вы не найдете на карте России город с таким названием.</a:t>
            </a:r>
            <a:endParaRPr lang="ru-RU" sz="2800" dirty="0"/>
          </a:p>
        </p:txBody>
      </p:sp>
      <p:pic>
        <p:nvPicPr>
          <p:cNvPr id="6150" name="Picture 6" descr="https://bga32.ru/uploads/2016/11/bga32-ru-Istoriya-Bezhicy-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76" y="3645024"/>
            <a:ext cx="4405220" cy="2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956376" y="332656"/>
            <a:ext cx="576064" cy="399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700808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Что изображено на флаге и гербе города Брянска?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08720"/>
            <a:ext cx="6600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МОЙ ЛЮБИМЫЙ ГОРОД </a:t>
            </a:r>
            <a:r>
              <a:rPr lang="ru-RU" sz="3600" b="1" dirty="0" smtClean="0"/>
              <a:t>40</a:t>
            </a:r>
            <a:endParaRPr lang="ru-RU" sz="3600" b="1" dirty="0"/>
          </a:p>
        </p:txBody>
      </p:sp>
      <p:pic>
        <p:nvPicPr>
          <p:cNvPr id="12290" name="Picture 2" descr="https://avatars.mds.yandex.net/i?id=3584d5174b783d4ea53adf281c09c22bf5871bf8-910708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24028"/>
            <a:ext cx="6120680" cy="458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956376" y="404664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" y="188640"/>
            <a:ext cx="29442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ru-RU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ТУР</a:t>
            </a:r>
            <a:endParaRPr lang="ru-RU" sz="8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988840"/>
            <a:ext cx="38164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БРЯНЩИНА ПАРТИЗАНСКАЯ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284984"/>
            <a:ext cx="38164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ОНИ ПРОСЛАВИЛИ БРЯНЩИНУ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653136"/>
            <a:ext cx="38164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ИЗ ИСТОРИИ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92352" y="1988840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2" action="ppaction://hlinksldjump"/>
              </a:rPr>
              <a:t>5</a:t>
            </a:r>
            <a:r>
              <a:rPr lang="ru-RU" sz="4000" b="1" dirty="0" smtClean="0">
                <a:hlinkClick r:id="rId2" action="ppaction://hlinksldjump"/>
              </a:rPr>
              <a:t>0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52864" y="3306479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3" action="ppaction://hlinksldjump"/>
              </a:rPr>
              <a:t>60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92352" y="3301752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4" action="ppaction://hlinksldjump"/>
              </a:rPr>
              <a:t>5</a:t>
            </a:r>
            <a:r>
              <a:rPr lang="ru-RU" sz="4000" b="1" dirty="0" smtClean="0">
                <a:hlinkClick r:id="rId4" action="ppaction://hlinksldjump"/>
              </a:rPr>
              <a:t>0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12360" y="4693777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5" action="ppaction://hlinksldjump"/>
              </a:rPr>
              <a:t>80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99227" y="4673205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6" action="ppaction://hlinksldjump"/>
              </a:rPr>
              <a:t>7</a:t>
            </a:r>
            <a:r>
              <a:rPr lang="ru-RU" sz="4000" b="1" dirty="0" smtClean="0">
                <a:hlinkClick r:id="rId6" action="ppaction://hlinksldjump"/>
              </a:rPr>
              <a:t>0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52864" y="4679923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7" action="ppaction://hlinksldjump"/>
              </a:rPr>
              <a:t>60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45496" y="4679923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8" action="ppaction://hlinksldjump"/>
              </a:rPr>
              <a:t>5</a:t>
            </a:r>
            <a:r>
              <a:rPr lang="ru-RU" sz="4000" b="1" dirty="0" smtClean="0">
                <a:hlinkClick r:id="rId8" action="ppaction://hlinksldjump"/>
              </a:rPr>
              <a:t>0</a:t>
            </a:r>
            <a:endParaRPr lang="ru-RU" sz="4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52864" y="1976977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9" action="ppaction://hlinksldjump"/>
              </a:rPr>
              <a:t>6</a:t>
            </a:r>
            <a:r>
              <a:rPr lang="ru-RU" sz="4000" b="1" dirty="0" smtClean="0">
                <a:hlinkClick r:id="rId9" action="ppaction://hlinksldjump"/>
              </a:rPr>
              <a:t>0</a:t>
            </a:r>
            <a:endParaRPr lang="ru-RU" sz="4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99227" y="2015449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0" action="ppaction://hlinksldjump"/>
              </a:rPr>
              <a:t>7</a:t>
            </a:r>
            <a:r>
              <a:rPr lang="ru-RU" sz="4000" b="1" dirty="0" smtClean="0">
                <a:hlinkClick r:id="rId10" action="ppaction://hlinksldjump"/>
              </a:rPr>
              <a:t>0</a:t>
            </a:r>
            <a:endParaRPr lang="ru-RU" sz="4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12360" y="2015449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1" action="ppaction://hlinksldjump"/>
              </a:rPr>
              <a:t>8</a:t>
            </a:r>
            <a:r>
              <a:rPr lang="ru-RU" sz="4000" b="1" dirty="0" smtClean="0">
                <a:hlinkClick r:id="rId11" action="ppaction://hlinksldjump"/>
              </a:rPr>
              <a:t>0</a:t>
            </a:r>
            <a:endParaRPr lang="ru-RU" sz="4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12360" y="3306479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2" action="ppaction://hlinksldjump"/>
              </a:rPr>
              <a:t>8</a:t>
            </a:r>
            <a:r>
              <a:rPr lang="ru-RU" sz="4000" b="1" dirty="0" smtClean="0">
                <a:hlinkClick r:id="rId12" action="ppaction://hlinksldjump"/>
              </a:rPr>
              <a:t>0</a:t>
            </a:r>
            <a:endParaRPr lang="ru-RU" sz="4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99227" y="3313406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rId13" action="ppaction://hlinksldjump"/>
              </a:rPr>
              <a:t>7</a:t>
            </a:r>
            <a:r>
              <a:rPr lang="ru-RU" sz="4000" b="1" dirty="0" smtClean="0">
                <a:hlinkClick r:id="rId13" action="ppaction://hlinksldjump"/>
              </a:rPr>
              <a:t>0</a:t>
            </a:r>
            <a:endParaRPr lang="ru-RU" sz="4000" b="1" dirty="0"/>
          </a:p>
        </p:txBody>
      </p:sp>
      <p:sp>
        <p:nvSpPr>
          <p:cNvPr id="2" name="Стрелка вправо 1">
            <a:hlinkClick r:id="rId14" action="ppaction://hlinksldjump"/>
          </p:cNvPr>
          <p:cNvSpPr/>
          <p:nvPr/>
        </p:nvSpPr>
        <p:spPr>
          <a:xfrm>
            <a:off x="7812360" y="404664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" y="548680"/>
            <a:ext cx="7648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БРЯНЩИНА </a:t>
            </a:r>
            <a:r>
              <a:rPr lang="ru-RU" sz="3600" b="1" dirty="0" smtClean="0"/>
              <a:t>ПАРТИЗАНСКАЯ 50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00395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Назовите мемориальный комплекс, увековечивший память о партизанском движении на </a:t>
            </a:r>
            <a:r>
              <a:rPr lang="ru-RU" sz="2800" dirty="0" err="1"/>
              <a:t>Брянщине</a:t>
            </a:r>
            <a:r>
              <a:rPr lang="ru-RU" sz="2800" dirty="0"/>
              <a:t>?</a:t>
            </a:r>
          </a:p>
        </p:txBody>
      </p:sp>
      <p:pic>
        <p:nvPicPr>
          <p:cNvPr id="1026" name="Picture 2" descr="https://sun9-6.userapi.com/impg/pzoiE2p8cWkdlK3b_Yr3lIoli5dUhuMLavCt9A/_VrH8uNL0jc.jpg?size=1080x1080&amp;quality=96&amp;sign=50c27d7c7ed5f3a5c612b911a8c0f87f&amp;c_uniq_tag=wanBNF2fkqJQsSNoALLFuFkeWkAqOuCbuN7TfgZw9e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73816"/>
            <a:ext cx="4333677" cy="43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5699" y="4005064"/>
            <a:ext cx="4155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Мемориальный комплекс «Партизанская Поляна». Здесь в 1941 провели сбор партизанских отрядов. Автор проекта - брянский архитектор В. Городков.</a:t>
            </a:r>
            <a:endParaRPr lang="ru-RU" dirty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028384" y="404664"/>
            <a:ext cx="648072" cy="467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169" y="139223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 территории Брянской области располагается уникальный, единственный в России, мемориальный комплекс, посвященный памяти деревень и сел России, а также всем мирным жителям, погибшим в годы Великой Отечественной войны.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1169" y="727122"/>
            <a:ext cx="7684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БРЯНЩИНА </a:t>
            </a:r>
            <a:r>
              <a:rPr lang="ru-RU" sz="3600" b="1" dirty="0" smtClean="0"/>
              <a:t>ПАРТИЗАНСКАЯ 60</a:t>
            </a:r>
            <a:endParaRPr lang="ru-RU" sz="3600" b="1" dirty="0"/>
          </a:p>
        </p:txBody>
      </p:sp>
      <p:pic>
        <p:nvPicPr>
          <p:cNvPr id="15362" name="Picture 2" descr="https://cs9.pikabu.ru/post_img/2018/01/26/6/og_og_15169603961075123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421196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11" y="4365104"/>
            <a:ext cx="48411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Мемориальный комплекс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 err="1"/>
              <a:t>Хацунь</a:t>
            </a:r>
            <a:r>
              <a:rPr lang="ru-RU" sz="2800" b="1" dirty="0"/>
              <a:t>»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956376" y="332656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3" y="1196752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 </a:t>
            </a:r>
            <a:r>
              <a:rPr lang="ru-RU" sz="2800" b="1" dirty="0">
                <a:hlinkClick r:id="rId2"/>
              </a:rPr>
              <a:t>14 февраля</a:t>
            </a:r>
            <a:r>
              <a:rPr lang="ru-RU" sz="2800" b="1" dirty="0"/>
              <a:t> </a:t>
            </a:r>
            <a:r>
              <a:rPr lang="ru-RU" sz="2800" b="1" dirty="0">
                <a:hlinkClick r:id="rId3"/>
              </a:rPr>
              <a:t>1942 года</a:t>
            </a:r>
            <a:r>
              <a:rPr lang="ru-RU" sz="2800" b="1" dirty="0"/>
              <a:t> Красная Армия и сводный партизанский отряд заняли один из городов Брянской области. В тылу врага, на территории большого района была восстановлена Советская власть. Освобождённая от немцев территория просуществовала до </a:t>
            </a:r>
            <a:r>
              <a:rPr lang="ru-RU" sz="2800" b="1" dirty="0">
                <a:hlinkClick r:id="rId4"/>
              </a:rPr>
              <a:t>6 </a:t>
            </a:r>
            <a:r>
              <a:rPr lang="ru-RU" sz="2800" b="1" dirty="0" smtClean="0">
                <a:hlinkClick r:id="rId4"/>
              </a:rPr>
              <a:t>июня</a:t>
            </a:r>
            <a:endParaRPr lang="ru-RU" sz="2800" b="1" dirty="0" smtClean="0"/>
          </a:p>
          <a:p>
            <a:r>
              <a:rPr lang="ru-RU" sz="2800" b="1" dirty="0"/>
              <a:t> </a:t>
            </a:r>
            <a:r>
              <a:rPr lang="ru-RU" sz="2800" b="1" dirty="0">
                <a:hlinkClick r:id="rId3"/>
              </a:rPr>
              <a:t>1942 года</a:t>
            </a:r>
            <a:r>
              <a:rPr lang="ru-RU" sz="2800" b="1" dirty="0"/>
              <a:t>. В советских </a:t>
            </a:r>
            <a:endParaRPr lang="ru-RU" sz="2800" b="1" dirty="0" smtClean="0"/>
          </a:p>
          <a:p>
            <a:r>
              <a:rPr lang="ru-RU" sz="2800" b="1" dirty="0" smtClean="0"/>
              <a:t>газетах </a:t>
            </a:r>
            <a:r>
              <a:rPr lang="ru-RU" sz="2800" b="1" dirty="0"/>
              <a:t>в </a:t>
            </a:r>
            <a:r>
              <a:rPr lang="ru-RU" sz="2800" b="1" dirty="0">
                <a:hlinkClick r:id="rId3"/>
              </a:rPr>
              <a:t>1942 году</a:t>
            </a:r>
            <a:r>
              <a:rPr lang="ru-RU" sz="2800" b="1" dirty="0"/>
              <a:t> город </a:t>
            </a:r>
            <a:endParaRPr lang="ru-RU" sz="2800" b="1" dirty="0" smtClean="0"/>
          </a:p>
          <a:p>
            <a:r>
              <a:rPr lang="ru-RU" sz="2800" b="1" dirty="0" smtClean="0"/>
              <a:t>получил </a:t>
            </a:r>
            <a:r>
              <a:rPr lang="ru-RU" sz="2800" b="1" dirty="0"/>
              <a:t>второе название 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«</a:t>
            </a:r>
            <a:r>
              <a:rPr lang="ru-RU" sz="2800" b="1" dirty="0" err="1"/>
              <a:t>Партизанск</a:t>
            </a:r>
            <a:r>
              <a:rPr lang="ru-RU" sz="2800" b="1" dirty="0"/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226" y="495149"/>
            <a:ext cx="7645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БРЯНЩИНА </a:t>
            </a:r>
            <a:r>
              <a:rPr lang="ru-RU" sz="3600" b="1" dirty="0" smtClean="0"/>
              <a:t>ПАРТИЗАНСКАЯ 70</a:t>
            </a:r>
            <a:endParaRPr lang="ru-RU" sz="3600" b="1" dirty="0"/>
          </a:p>
        </p:txBody>
      </p:sp>
      <p:pic>
        <p:nvPicPr>
          <p:cNvPr id="16387" name="Picture 3" descr="C:\Users\User\Desktop\БезымянныйРОМЬ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919710" cy="32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8028384" y="332656"/>
            <a:ext cx="576064" cy="485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9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57033"/>
            <a:ext cx="7645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БРЯНЩИНА </a:t>
            </a:r>
            <a:r>
              <a:rPr lang="ru-RU" sz="3600" b="1" dirty="0" smtClean="0"/>
              <a:t>ПАРТИЗАНСКАЯ 80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85630" y="141150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Когда празднуется на </a:t>
            </a:r>
            <a:r>
              <a:rPr lang="ru-RU" sz="2800" b="1" dirty="0" err="1" smtClean="0"/>
              <a:t>Брянщине</a:t>
            </a:r>
            <a:r>
              <a:rPr lang="ru-RU" sz="2800" b="1" dirty="0" smtClean="0"/>
              <a:t> «День партизан и подпольщиков»?</a:t>
            </a:r>
            <a:endParaRPr lang="ru-RU" sz="2800" b="1" dirty="0"/>
          </a:p>
        </p:txBody>
      </p:sp>
      <p:pic>
        <p:nvPicPr>
          <p:cNvPr id="21506" name="Picture 2" descr="https://kulturamgo.ru/component/ajax/?p=image&amp;src=WyJpbWFnZXNcLzNfanVuXC8yOS5qcGciLFtbImRvUmVzaXplIixbMTYwMCwxMjAwLDE2MDAsMTIwMF1dXV0%3D&amp;hash=7b9f9c61f0446f40899c4dff2b9c353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239" y="2492896"/>
            <a:ext cx="5590925" cy="41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212976"/>
            <a:ext cx="32797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Ежегодно </a:t>
            </a:r>
            <a:r>
              <a:rPr lang="ru-RU" sz="2800" b="1" dirty="0" smtClean="0"/>
              <a:t>(с 2009) 29 </a:t>
            </a:r>
            <a:r>
              <a:rPr lang="ru-RU" sz="2800" b="1" dirty="0"/>
              <a:t>июня </a:t>
            </a:r>
            <a:r>
              <a:rPr lang="ru-RU" sz="2800" b="1" dirty="0" smtClean="0"/>
              <a:t>отмечается </a:t>
            </a:r>
            <a:r>
              <a:rPr lang="ru-RU" sz="2800" b="1" dirty="0"/>
              <a:t>важная памятная дата России — День партизан и подпольщиков.</a:t>
            </a: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028384" y="332656"/>
            <a:ext cx="576064" cy="547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24" y="116632"/>
            <a:ext cx="28224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r>
              <a:rPr lang="ru-RU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ТУР</a:t>
            </a:r>
            <a:endParaRPr lang="ru-RU" sz="8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988840"/>
            <a:ext cx="38164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ГЕОГРАФИЯ БРЯНСКА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284984"/>
            <a:ext cx="38164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ДОСТОПРИМЕЧАТЕЛЬНОСТИ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650967"/>
            <a:ext cx="38164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МОЙ ЛЮБИМЫЙ ГОРОД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9952" y="1988840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hlinkClick r:id="rId2" action="ppaction://hlinksldjump"/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1988840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3" action="ppaction://hlinksldjump"/>
              </a:rPr>
              <a:t>20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0232" y="1988840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4" action="ppaction://hlinksldjump"/>
              </a:rPr>
              <a:t>30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84368" y="1988840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5" action="ppaction://hlinksldjump"/>
              </a:rPr>
              <a:t>40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284984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6" action="ppaction://hlinksldjump"/>
              </a:rPr>
              <a:t>10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6096" y="3297738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7" action="ppaction://hlinksldjump"/>
              </a:rPr>
              <a:t>20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60232" y="3338379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8" action="ppaction://hlinksldjump"/>
              </a:rPr>
              <a:t>30</a:t>
            </a:r>
            <a:endParaRPr lang="ru-RU" sz="4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3284984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9" action="ppaction://hlinksldjump"/>
              </a:rPr>
              <a:t>40</a:t>
            </a:r>
            <a:endParaRPr lang="ru-RU" sz="4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12065" y="4663899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10" action="ppaction://hlinksldjump"/>
              </a:rPr>
              <a:t>10</a:t>
            </a:r>
            <a:endParaRPr lang="ru-RU" sz="4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36096" y="4633277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11" action="ppaction://hlinksldjump"/>
              </a:rPr>
              <a:t>20</a:t>
            </a:r>
            <a:endParaRPr lang="ru-RU" sz="4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81223" y="4663899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12" action="ppaction://hlinksldjump"/>
              </a:rPr>
              <a:t>30</a:t>
            </a:r>
            <a:endParaRPr lang="ru-RU" sz="4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84368" y="4663899"/>
            <a:ext cx="10081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hlinkClick r:id="rId13" action="ppaction://hlinksldjump"/>
              </a:rPr>
              <a:t>40</a:t>
            </a:r>
            <a:endParaRPr lang="ru-RU" sz="4000" b="1" dirty="0"/>
          </a:p>
        </p:txBody>
      </p:sp>
      <p:sp>
        <p:nvSpPr>
          <p:cNvPr id="2" name="Стрелка вправо 1">
            <a:hlinkClick r:id="rId14" action="ppaction://hlinksldjump"/>
          </p:cNvPr>
          <p:cNvSpPr/>
          <p:nvPr/>
        </p:nvSpPr>
        <p:spPr>
          <a:xfrm>
            <a:off x="8028384" y="404664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4482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Автор песни «Катюша», уроженец </a:t>
            </a:r>
            <a:r>
              <a:rPr lang="ru-RU" sz="2800" dirty="0" err="1"/>
              <a:t>Почепского</a:t>
            </a:r>
            <a:r>
              <a:rPr lang="ru-RU" sz="2800" dirty="0"/>
              <a:t> района Брянской области.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427" y="692696"/>
            <a:ext cx="8435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ОНИ ПРОСЛАВИЛИ </a:t>
            </a:r>
            <a:r>
              <a:rPr lang="ru-RU" sz="3600" b="1" dirty="0" smtClean="0"/>
              <a:t>БРЯНЩИНУ 50</a:t>
            </a:r>
            <a:endParaRPr lang="ru-RU" sz="3600" b="1" dirty="0"/>
          </a:p>
        </p:txBody>
      </p:sp>
      <p:pic>
        <p:nvPicPr>
          <p:cNvPr id="3074" name="Picture 2" descr="https://cdn.fishki.net/upload/post/2021/02/10/3603749/9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10133"/>
            <a:ext cx="4176464" cy="426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8177" y="321297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Матвей Исаакович </a:t>
            </a:r>
            <a:r>
              <a:rPr lang="ru-RU" sz="2400" b="1" dirty="0" err="1"/>
              <a:t>Блантер</a:t>
            </a:r>
            <a:r>
              <a:rPr lang="ru-RU" sz="2400" b="1" dirty="0"/>
              <a:t> (1903-1990) ̶</a:t>
            </a:r>
            <a:r>
              <a:rPr lang="ru-RU" sz="2400" dirty="0"/>
              <a:t> советский композитор-песенник, народный артист СССР (1975). Лауреат Сталинской премии второй степени (1946), Герой Социалистического Труда (1983).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244408" y="260648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613" y="134076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Назовите знатного брянского боярина, русского витязя, героя Куликовской битвы, прославленного в литературном памятнике «</a:t>
            </a:r>
            <a:r>
              <a:rPr lang="ru-RU" sz="2800" dirty="0" err="1"/>
              <a:t>Задонщина</a:t>
            </a:r>
            <a:r>
              <a:rPr lang="ru-RU" sz="2800" dirty="0"/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24" y="476672"/>
            <a:ext cx="8435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ОНИ ПРОСЛАВИЛИ БРЯНЩИНУ </a:t>
            </a:r>
            <a:r>
              <a:rPr lang="ru-RU" sz="3600" b="1" dirty="0" smtClean="0"/>
              <a:t>60</a:t>
            </a:r>
            <a:endParaRPr lang="ru-RU" sz="3600" b="1" dirty="0"/>
          </a:p>
        </p:txBody>
      </p:sp>
      <p:pic>
        <p:nvPicPr>
          <p:cNvPr id="9218" name="Picture 2" descr="https://webpulse.imgsmail.ru/imgpreview?mb=webpulse&amp;key=pulse_cabinet-image-28bcc25c-7ce2-4e6a-944b-db78cc8477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49590"/>
            <a:ext cx="4416425" cy="309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79" y="2996448"/>
            <a:ext cx="4298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Александр </a:t>
            </a:r>
            <a:r>
              <a:rPr lang="ru-RU" sz="3200" b="1" dirty="0" err="1" smtClean="0"/>
              <a:t>Пересвет</a:t>
            </a:r>
            <a:endParaRPr lang="ru-RU" sz="3200" b="1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316416" y="188640"/>
            <a:ext cx="612157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887" y="1628800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Брянец</a:t>
            </a:r>
            <a:r>
              <a:rPr lang="ru-RU" sz="2800" b="1" dirty="0" smtClean="0"/>
              <a:t>, советский летчик – истребитель, командир эскадрильи, дважды герой Советского Союза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612" y="754961"/>
            <a:ext cx="8472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ОНИ ПРОСЛАВИЛИ БРЯНЩИНУ </a:t>
            </a:r>
            <a:r>
              <a:rPr lang="ru-RU" sz="3600" b="1" dirty="0" smtClean="0"/>
              <a:t>70</a:t>
            </a:r>
            <a:endParaRPr lang="ru-RU" sz="3600" b="1" dirty="0"/>
          </a:p>
        </p:txBody>
      </p:sp>
      <p:pic>
        <p:nvPicPr>
          <p:cNvPr id="23554" name="Picture 2" descr="https://i.mycdn.me/i?r=AzEPZsRbOZEKgBhR0XGMT1RkVBD1MhBcSxwyrBf8N1BXx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517781"/>
            <a:ext cx="3181851" cy="42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3337658"/>
            <a:ext cx="527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Павел Михайлович </a:t>
            </a:r>
            <a:r>
              <a:rPr lang="ru-RU" sz="2800" b="1" dirty="0" err="1" smtClean="0"/>
              <a:t>Камозин</a:t>
            </a:r>
            <a:endParaRPr lang="ru-RU" sz="2800" b="1" dirty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172400" y="260648"/>
            <a:ext cx="648072" cy="49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81" y="141277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Известный русский поэт и вдохновенный певец русской природы, один из самых выдающихся представителей философской и политической лирики XIX века, поэт-­мыслитель, родившийся в селе </a:t>
            </a:r>
            <a:r>
              <a:rPr lang="ru-RU" sz="2800" b="1" dirty="0" err="1"/>
              <a:t>Овстуг</a:t>
            </a:r>
            <a:r>
              <a:rPr lang="ru-RU" sz="2800" b="1" dirty="0"/>
              <a:t> Жуковского района в 35 км от Брянска. О ком идёт речь?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44280"/>
            <a:ext cx="8432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ОНИ ПРОСЛАВИЛИ БРЯНЩИНУ </a:t>
            </a:r>
            <a:r>
              <a:rPr lang="ru-RU" sz="3600" b="1" dirty="0" smtClean="0"/>
              <a:t>80</a:t>
            </a:r>
            <a:endParaRPr lang="ru-RU" sz="3600" b="1" dirty="0"/>
          </a:p>
        </p:txBody>
      </p:sp>
      <p:pic>
        <p:nvPicPr>
          <p:cNvPr id="14338" name="Picture 2" descr="https://avatars.dzeninfra.ru/get-zen_doc/3415797/pub_5fde4ec827ce98245ac47abb_5fde50633713a37b8677968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14" y="3717032"/>
            <a:ext cx="2821405" cy="312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4797152"/>
            <a:ext cx="46163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Федор Иванович Тютчев </a:t>
            </a:r>
          </a:p>
          <a:p>
            <a:pPr algn="ctr"/>
            <a:r>
              <a:rPr lang="ru-RU" sz="2800" b="1" dirty="0" smtClean="0"/>
              <a:t>(1803 – 1873)</a:t>
            </a:r>
            <a:endParaRPr lang="ru-RU" sz="2800" b="1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028384" y="260648"/>
            <a:ext cx="504056" cy="383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9301" y="908720"/>
            <a:ext cx="3962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ИЗ ИСТОРИИ 50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12795"/>
            <a:ext cx="8686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Какой год принято считать точкой отсчета истории </a:t>
            </a:r>
          </a:p>
          <a:p>
            <a:pPr algn="ctr"/>
            <a:r>
              <a:rPr lang="ru-RU" sz="2800" dirty="0" smtClean="0"/>
              <a:t>Брянска?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861048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Брянск – это старейший русский город, чья история насчитывает более 1000 лет. Он был основан в 985 году, на правом берегу реки Десны, как укрепленное славянское поселение. 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8028384" y="332656"/>
            <a:ext cx="65784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553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Самое известное поселение древнего человека на территории нашего края находится…?</a:t>
            </a:r>
            <a:r>
              <a:rPr lang="ru-RU" sz="2800" b="1" i="1" dirty="0"/>
              <a:t> 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78847"/>
            <a:ext cx="3999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ИЗ ИСТОРИИ </a:t>
            </a:r>
            <a:r>
              <a:rPr lang="ru-RU" sz="3600" b="1" dirty="0" smtClean="0"/>
              <a:t>60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5890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стоянка у села </a:t>
            </a:r>
            <a:r>
              <a:rPr lang="ru-RU" sz="2800" b="1" dirty="0" err="1"/>
              <a:t>Хотылёво</a:t>
            </a:r>
            <a:r>
              <a:rPr lang="ru-RU" sz="2800" b="1" dirty="0"/>
              <a:t> Брянского района</a:t>
            </a:r>
          </a:p>
        </p:txBody>
      </p:sp>
      <p:pic>
        <p:nvPicPr>
          <p:cNvPr id="24578" name="Picture 2" descr="http://photos.wikimapia.org/p/00/06/80/79/9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4720888" cy="31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172400" y="188640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783" y="620688"/>
            <a:ext cx="4380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/>
              <a:t>ИЗ ИСТОРИИ 7</a:t>
            </a:r>
            <a:r>
              <a:rPr lang="ru-RU" sz="4000" b="1" dirty="0" smtClean="0"/>
              <a:t>0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046" y="162880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Когда город Брянск был освобожден от немецко – фашистских захватчиков?</a:t>
            </a:r>
          </a:p>
        </p:txBody>
      </p:sp>
      <p:pic>
        <p:nvPicPr>
          <p:cNvPr id="2050" name="Picture 2" descr="https://bo32.ru/upload/DQTLro5u_z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29" y="2852936"/>
            <a:ext cx="5370351" cy="35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3321278"/>
            <a:ext cx="22517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17 сентября </a:t>
            </a:r>
            <a:endParaRPr lang="ru-RU" sz="2800" b="1" dirty="0" smtClean="0"/>
          </a:p>
          <a:p>
            <a:r>
              <a:rPr lang="ru-RU" sz="2800" b="1" dirty="0" smtClean="0"/>
              <a:t>1943 </a:t>
            </a:r>
            <a:r>
              <a:rPr lang="ru-RU" sz="2800" b="1" dirty="0"/>
              <a:t>года</a:t>
            </a:r>
            <a:endParaRPr lang="ru-RU" sz="2800" dirty="0"/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100392" y="332656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840" y="621438"/>
            <a:ext cx="3993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ИЗ ИСТОРИИ 8</a:t>
            </a:r>
            <a:r>
              <a:rPr lang="ru-RU" sz="3600" b="1" dirty="0" smtClean="0"/>
              <a:t>0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1514824"/>
            <a:ext cx="7847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Кого называли «дочерью» Брянских лесов?</a:t>
            </a:r>
            <a:endParaRPr lang="ru-RU" sz="2800" b="1" dirty="0"/>
          </a:p>
        </p:txBody>
      </p:sp>
      <p:pic>
        <p:nvPicPr>
          <p:cNvPr id="22530" name="Picture 2" descr="https://www.bragazeta.ru/wp-content/uploads/2022/05/bragazeta-ru-v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18" y="3088054"/>
            <a:ext cx="5750824" cy="32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9337" y="2276872"/>
            <a:ext cx="3779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Сафронова</a:t>
            </a:r>
          </a:p>
          <a:p>
            <a:r>
              <a:rPr lang="ru-RU" sz="2800" b="1" dirty="0" smtClean="0"/>
              <a:t>Валентина </a:t>
            </a:r>
            <a:r>
              <a:rPr lang="ru-RU" sz="2800" b="1" dirty="0"/>
              <a:t>Ивановна </a:t>
            </a:r>
            <a:r>
              <a:rPr lang="ru-RU" sz="2800" b="1" dirty="0" smtClean="0"/>
              <a:t>- Герой </a:t>
            </a:r>
            <a:r>
              <a:rPr lang="ru-RU" sz="2800" b="1" dirty="0"/>
              <a:t>Советского Союза,</a:t>
            </a:r>
          </a:p>
          <a:p>
            <a:r>
              <a:rPr lang="ru-RU" sz="2800" b="1" dirty="0" smtClean="0"/>
              <a:t>Партизанка </a:t>
            </a:r>
            <a:r>
              <a:rPr lang="ru-RU" sz="2800" b="1" dirty="0"/>
              <a:t>Брянского</a:t>
            </a:r>
          </a:p>
          <a:p>
            <a:r>
              <a:rPr lang="ru-RU" sz="2800" b="1" dirty="0"/>
              <a:t>городского партизанского</a:t>
            </a:r>
          </a:p>
          <a:p>
            <a:r>
              <a:rPr lang="ru-RU" sz="2800" b="1" dirty="0"/>
              <a:t>отряда имени Кравцова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244408" y="26064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801578"/>
            <a:ext cx="5664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КОНКУРС КАПИТАНОВ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24" y="1628800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 какими регионами / областями граничит Брянская область?</a:t>
            </a:r>
          </a:p>
        </p:txBody>
      </p:sp>
      <p:pic>
        <p:nvPicPr>
          <p:cNvPr id="20482" name="Picture 2" descr="https://avatars.dzeninfra.ru/get-zen_doc/1110951/pub_5ec11026acd2341e04fb5cda_5ec1a2f4ec0f7529ba5ee93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23299"/>
            <a:ext cx="6616732" cy="4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212" y="1665093"/>
            <a:ext cx="660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 берегах какой реки расположен город Брянск?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58" y="764704"/>
            <a:ext cx="5861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ГЕОГРАФИЯ </a:t>
            </a:r>
            <a:r>
              <a:rPr lang="ru-RU" sz="3600" b="1" dirty="0" smtClean="0"/>
              <a:t>БРЯНСКА 10</a:t>
            </a:r>
            <a:endParaRPr lang="ru-RU" sz="3600" b="1" dirty="0"/>
          </a:p>
        </p:txBody>
      </p:sp>
      <p:pic>
        <p:nvPicPr>
          <p:cNvPr id="4098" name="Picture 2" descr="https://avatars.mds.yandex.net/i?id=dce583bbc2e6d0f87c682e4ba3f02995ff026efe-946139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67" y="3098699"/>
            <a:ext cx="4057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780928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Наиболее крупной рекой Брянской области является Десна. Это первый по длине и второй по величине бассейна  левый приток Днепра - одна из красивейших рек Европы. </a:t>
            </a: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028384" y="260648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  <a:cs typeface="Arial" pitchFamily="34" charset="0"/>
              </a:rPr>
              <a:t>Какая самая высокая точка Брянска?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tserrat"/>
                <a:cs typeface="Arial" pitchFamily="34" charset="0"/>
              </a:rPr>
              <a:t>Чашин курган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91234"/>
            <a:ext cx="5917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ГЕОГРАФИЯ БРЯНСКА </a:t>
            </a:r>
            <a:r>
              <a:rPr lang="ru-RU" sz="3600" b="1" dirty="0" smtClean="0"/>
              <a:t>20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7772" y="1628800"/>
            <a:ext cx="6708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Какая самая высокая точка Брянска?</a:t>
            </a:r>
            <a:endParaRPr lang="ru-RU" sz="2800" b="1" dirty="0"/>
          </a:p>
        </p:txBody>
      </p:sp>
      <p:pic>
        <p:nvPicPr>
          <p:cNvPr id="8198" name="Picture 6" descr="https://news.nashbryansk.ru/v2/uploads/news/files/1%28928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52" y="3140968"/>
            <a:ext cx="5673770" cy="31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3110923"/>
            <a:ext cx="34845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</a:rPr>
              <a:t>Покровская гора считается самой высокой точкой Брянска.</a:t>
            </a:r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7884368" y="457200"/>
            <a:ext cx="648072" cy="595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764704"/>
            <a:ext cx="5917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ГЕОГРАФИЯ БРЯНСКА </a:t>
            </a:r>
            <a:r>
              <a:rPr lang="ru-RU" sz="3600" b="1" dirty="0" smtClean="0"/>
              <a:t>30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55015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 </a:t>
            </a:r>
            <a:r>
              <a:rPr lang="ru-RU" sz="2800" b="1" dirty="0"/>
              <a:t>называется равнина в пределах которой </a:t>
            </a:r>
            <a:r>
              <a:rPr lang="ru-RU" sz="2800" b="1" dirty="0" smtClean="0"/>
              <a:t>расположена Брянская область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90336"/>
            <a:ext cx="5148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Среднерусская возвышенность, где находится Брянск, является частью Восточно-Европейской равнины, на которой расположены </a:t>
            </a:r>
            <a:endParaRPr lang="ru-RU" sz="2800" b="1" dirty="0" smtClean="0"/>
          </a:p>
          <a:p>
            <a:r>
              <a:rPr lang="ru-RU" sz="2800" b="1" dirty="0" smtClean="0"/>
              <a:t>города </a:t>
            </a:r>
            <a:r>
              <a:rPr lang="ru-RU" sz="2800" b="1" dirty="0"/>
              <a:t>Центральной России. </a:t>
            </a:r>
          </a:p>
        </p:txBody>
      </p:sp>
      <p:pic>
        <p:nvPicPr>
          <p:cNvPr id="18435" name="Picture 3" descr="C:\Users\User\Desktop\Безымянныйгратра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53" y="3102739"/>
            <a:ext cx="4087017" cy="27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740352" y="47667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2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5935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ГЕОГРАФИЯ БРЯНСКА </a:t>
            </a:r>
            <a:r>
              <a:rPr lang="ru-RU" sz="3600" b="1" dirty="0" smtClean="0"/>
              <a:t>40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376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Сколько районов включает в себя Брянская </a:t>
            </a:r>
          </a:p>
          <a:p>
            <a:r>
              <a:rPr lang="ru-RU" sz="2800" b="1" dirty="0" smtClean="0"/>
              <a:t>область на сегодняшний день?</a:t>
            </a:r>
            <a:endParaRPr lang="ru-RU" sz="2800" b="1" dirty="0"/>
          </a:p>
        </p:txBody>
      </p:sp>
      <p:pic>
        <p:nvPicPr>
          <p:cNvPr id="19460" name="Picture 4" descr="https://sun9-33.userapi.com/impg/_uxGqV_aS5NTZg_zsYULJYbn5iJjLWw-Tj_a2Q/CfRaoERQat0.jpg?size=1280x1274&amp;quality=96&amp;sign=43806d64339b67e939a041ffdace9e46&amp;c_uniq_tag=VR1_8VWdTvio5zaEWBaTIKQGyLnaA8tRjO92UhhfHw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25295"/>
            <a:ext cx="4104456" cy="40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775077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Согласно Уставу Брянской области и Закону «Об административно-территориальном устройстве Брянской области», субъект РФ включает следующие административно-территориальные единицы: 4 города областного значения, 27 районов.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100392" y="332656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014" y="1465887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Назовите место, с которого, по мнению археологов, берёт начало Брянск.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448" y="764704"/>
            <a:ext cx="7763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ДОСТОПРИМЕЧАТЕЛЬНОСТИ </a:t>
            </a:r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6014" y="3078861"/>
            <a:ext cx="35764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</a:rPr>
              <a:t>Чашин</a:t>
            </a:r>
            <a:r>
              <a:rPr lang="ru-RU" sz="2800" dirty="0">
                <a:solidFill>
                  <a:prstClr val="white"/>
                </a:solidFill>
              </a:rPr>
              <a:t> </a:t>
            </a:r>
            <a:r>
              <a:rPr lang="ru-RU" sz="2800" b="1" dirty="0">
                <a:solidFill>
                  <a:prstClr val="white"/>
                </a:solidFill>
              </a:rPr>
              <a:t>курган</a:t>
            </a:r>
            <a:r>
              <a:rPr lang="ru-RU" sz="2800" dirty="0">
                <a:solidFill>
                  <a:prstClr val="white"/>
                </a:solidFill>
              </a:rPr>
              <a:t> — памятник археологии (городище и группа селищ) в </a:t>
            </a:r>
            <a:r>
              <a:rPr lang="ru-RU" sz="2800" b="1" dirty="0">
                <a:solidFill>
                  <a:prstClr val="white"/>
                </a:solidFill>
              </a:rPr>
              <a:t>Брянске</a:t>
            </a:r>
            <a:r>
              <a:rPr lang="ru-RU" sz="2800" dirty="0">
                <a:solidFill>
                  <a:prstClr val="white"/>
                </a:solidFill>
              </a:rPr>
              <a:t>, расположенное при впадении реки </a:t>
            </a:r>
            <a:r>
              <a:rPr lang="ru-RU" sz="2800" dirty="0" err="1">
                <a:solidFill>
                  <a:prstClr val="white"/>
                </a:solidFill>
              </a:rPr>
              <a:t>Болвы</a:t>
            </a:r>
            <a:r>
              <a:rPr lang="ru-RU" sz="2800" dirty="0">
                <a:solidFill>
                  <a:prstClr val="white"/>
                </a:solidFill>
              </a:rPr>
              <a:t> в Десну. </a:t>
            </a:r>
          </a:p>
        </p:txBody>
      </p:sp>
      <p:pic>
        <p:nvPicPr>
          <p:cNvPr id="11266" name="Picture 2" descr="https://bibliogorod32.ru/images/news/2022/April/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77" y="2963104"/>
            <a:ext cx="5280521" cy="36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956376" y="33265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433" y="1276848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Какой парк, расположенный в Брянске, привлекает туристов со всего мира своими уникальными деревянными скульптурами и является одним из 100 красивейших парков в России, занесенных ЮНЕСКО в мировое наследие?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800" y="620688"/>
            <a:ext cx="816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ДОСТОПРИМЕЧАТЕЛОЬНОСТИ 20</a:t>
            </a:r>
            <a:endParaRPr lang="ru-RU" sz="3600" b="1" dirty="0"/>
          </a:p>
        </p:txBody>
      </p:sp>
      <p:pic>
        <p:nvPicPr>
          <p:cNvPr id="13314" name="Picture 2" descr="http://park32.ru/wp-content/uploads/2018/10/1C6F40F0-B63A-4747-B541-068DD73CD2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54" y="3717032"/>
            <a:ext cx="3322596" cy="29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9545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Парк-музей имени </a:t>
            </a:r>
            <a:r>
              <a:rPr lang="ru-RU" sz="2800" b="1" dirty="0" err="1"/>
              <a:t>А.К.Толстого</a:t>
            </a:r>
            <a:r>
              <a:rPr lang="ru-RU" sz="2800" b="1" dirty="0"/>
              <a:t> — один из интереснейших парков Брянска и России. Это старейший парк города, основанный в 1936 году.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028384" y="18864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6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7763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ДОСТОПРИМЕЧАТЕЛЬНОСТИ 30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836" y="1556792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Какой из памятников архитектуры в Брянске наиболее древний?</a:t>
            </a:r>
          </a:p>
        </p:txBody>
      </p:sp>
      <p:pic>
        <p:nvPicPr>
          <p:cNvPr id="10242" name="Picture 2" descr="https://avatars.dzeninfra.ru/get-zen_doc/3655132/pub_612cffd7f561ee5acc94626e_612d041e8eebc8367a5ee9b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99" y="3356993"/>
            <a:ext cx="5011513" cy="33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836" y="2899880"/>
            <a:ext cx="4248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tx1">
                    <a:lumMod val="95000"/>
                  </a:schemeClr>
                </a:solidFill>
              </a:rPr>
              <a:t>Свенский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Успенский монастырь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</a:rPr>
              <a:t> — мужской монастырь 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Брянской епархии Русской православной,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</a:rPr>
              <a:t>расположенный в селе </a:t>
            </a:r>
            <a:r>
              <a:rPr lang="ru-RU" sz="2800" dirty="0" err="1" smtClean="0">
                <a:solidFill>
                  <a:schemeClr val="tx1">
                    <a:lumMod val="95000"/>
                  </a:schemeClr>
                </a:solidFill>
              </a:rPr>
              <a:t>Супонево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 Брянского района Брянской области.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956376" y="332656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254</TotalTime>
  <Words>730</Words>
  <Application>Microsoft Office PowerPoint</Application>
  <PresentationFormat>Экран (4:3)</PresentationFormat>
  <Paragraphs>130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38</cp:revision>
  <dcterms:created xsi:type="dcterms:W3CDTF">2023-09-14T13:12:18Z</dcterms:created>
  <dcterms:modified xsi:type="dcterms:W3CDTF">2025-10-12T14:44:27Z</dcterms:modified>
</cp:coreProperties>
</file>